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1417" r:id="rId2"/>
    <p:sldId id="1418" r:id="rId3"/>
    <p:sldId id="1420" r:id="rId4"/>
    <p:sldId id="875" r:id="rId5"/>
    <p:sldId id="1421" r:id="rId6"/>
    <p:sldId id="1439" r:id="rId7"/>
    <p:sldId id="1440" r:id="rId8"/>
    <p:sldId id="1423" r:id="rId9"/>
    <p:sldId id="1424" r:id="rId10"/>
    <p:sldId id="883" r:id="rId11"/>
    <p:sldId id="877" r:id="rId12"/>
    <p:sldId id="1441" r:id="rId13"/>
    <p:sldId id="876" r:id="rId14"/>
    <p:sldId id="1443" r:id="rId15"/>
    <p:sldId id="14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411" autoAdjust="0"/>
  </p:normalViewPr>
  <p:slideViewPr>
    <p:cSldViewPr snapToGrid="0" showGuides="1">
      <p:cViewPr varScale="1">
        <p:scale>
          <a:sx n="88" d="100"/>
          <a:sy n="88" d="100"/>
        </p:scale>
        <p:origin x="864" y="32"/>
      </p:cViewPr>
      <p:guideLst>
        <p:guide orient="horz" pos="2160"/>
        <p:guide pos="3840"/>
      </p:guideLst>
    </p:cSldViewPr>
  </p:slideViewPr>
  <p:outlineViewPr>
    <p:cViewPr>
      <p:scale>
        <a:sx n="33" d="100"/>
        <a:sy n="33" d="100"/>
      </p:scale>
      <p:origin x="0" y="-6110"/>
    </p:cViewPr>
  </p:outlineViewPr>
  <p:notesTextViewPr>
    <p:cViewPr>
      <p:scale>
        <a:sx n="1" d="1"/>
        <a:sy n="1" d="1"/>
      </p:scale>
      <p:origin x="0" y="-80"/>
    </p:cViewPr>
  </p:notesTextViewPr>
  <p:sorterViewPr>
    <p:cViewPr varScale="1">
      <p:scale>
        <a:sx n="1" d="1"/>
        <a:sy n="1" d="1"/>
      </p:scale>
      <p:origin x="0" y="-445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 Id="rId5" Type="http://schemas.openxmlformats.org/officeDocument/2006/relationships/image" Target="../media/image22.emf"/><Relationship Id="rId4"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727AA-C880-4632-8DE7-90E136CD3A14}" type="datetimeFigureOut">
              <a:rPr lang="en-US" smtClean="0"/>
              <a:t>10/17/2021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DE1E3-8DFA-451C-8C41-BF5353656CE1}" type="slidenum">
              <a:rPr lang="en-US" smtClean="0"/>
              <a:t>‹#›</a:t>
            </a:fld>
            <a:endParaRPr lang="en-US"/>
          </a:p>
        </p:txBody>
      </p:sp>
    </p:spTree>
    <p:extLst>
      <p:ext uri="{BB962C8B-B14F-4D97-AF65-F5344CB8AC3E}">
        <p14:creationId xmlns:p14="http://schemas.microsoft.com/office/powerpoint/2010/main" val="343714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deck was prepared to reflect the 2013 update to the IUPAC Blue Book, especially with respect to updated preferences for assigning names to alkenes.</a:t>
            </a:r>
          </a:p>
          <a:p>
            <a:endParaRPr lang="en-US" dirty="0"/>
          </a:p>
          <a:p>
            <a:r>
              <a:rPr lang="en-US" dirty="0"/>
              <a:t>This file was prepared by Paul Bracher at Saint Louis University. Other instructors are welcome to use and/or edit these slides—either with or without attribution. I don’t require acknowledgment, but I fully stand by the contents of this presentation and the value of keep up-to-date with </a:t>
            </a:r>
            <a:r>
              <a:rPr lang="en-US"/>
              <a:t>scientific standards.</a:t>
            </a:r>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a:t>
            </a:fld>
            <a:endParaRPr lang="en-US"/>
          </a:p>
        </p:txBody>
      </p:sp>
    </p:spTree>
    <p:extLst>
      <p:ext uri="{BB962C8B-B14F-4D97-AF65-F5344CB8AC3E}">
        <p14:creationId xmlns:p14="http://schemas.microsoft.com/office/powerpoint/2010/main" val="409690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10</a:t>
            </a:fld>
            <a:endParaRPr lang="en-US"/>
          </a:p>
        </p:txBody>
      </p:sp>
    </p:spTree>
    <p:extLst>
      <p:ext uri="{BB962C8B-B14F-4D97-AF65-F5344CB8AC3E}">
        <p14:creationId xmlns:p14="http://schemas.microsoft.com/office/powerpoint/2010/main" val="2883513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11</a:t>
            </a:fld>
            <a:endParaRPr lang="en-US"/>
          </a:p>
        </p:txBody>
      </p:sp>
    </p:spTree>
    <p:extLst>
      <p:ext uri="{BB962C8B-B14F-4D97-AF65-F5344CB8AC3E}">
        <p14:creationId xmlns:p14="http://schemas.microsoft.com/office/powerpoint/2010/main" val="288351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12</a:t>
            </a:fld>
            <a:endParaRPr lang="en-US"/>
          </a:p>
        </p:txBody>
      </p:sp>
    </p:spTree>
    <p:extLst>
      <p:ext uri="{BB962C8B-B14F-4D97-AF65-F5344CB8AC3E}">
        <p14:creationId xmlns:p14="http://schemas.microsoft.com/office/powerpoint/2010/main" val="305644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13</a:t>
            </a:fld>
            <a:endParaRPr lang="en-US"/>
          </a:p>
        </p:txBody>
      </p:sp>
    </p:spTree>
    <p:extLst>
      <p:ext uri="{BB962C8B-B14F-4D97-AF65-F5344CB8AC3E}">
        <p14:creationId xmlns:p14="http://schemas.microsoft.com/office/powerpoint/2010/main" val="288351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14</a:t>
            </a:fld>
            <a:endParaRPr lang="en-US"/>
          </a:p>
        </p:txBody>
      </p:sp>
    </p:spTree>
    <p:extLst>
      <p:ext uri="{BB962C8B-B14F-4D97-AF65-F5344CB8AC3E}">
        <p14:creationId xmlns:p14="http://schemas.microsoft.com/office/powerpoint/2010/main" val="90827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15</a:t>
            </a:fld>
            <a:endParaRPr lang="en-US"/>
          </a:p>
        </p:txBody>
      </p:sp>
    </p:spTree>
    <p:extLst>
      <p:ext uri="{BB962C8B-B14F-4D97-AF65-F5344CB8AC3E}">
        <p14:creationId xmlns:p14="http://schemas.microsoft.com/office/powerpoint/2010/main" val="362686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IUPAC Blue Book (2013) – Includes all the rules, but the writing is almost impenetrable</a:t>
            </a:r>
          </a:p>
          <a:p>
            <a:r>
              <a:rPr lang="en-US" dirty="0"/>
              <a:t>https://iupac.qmul.ac.uk/BlueBook/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part of the IUPAC Blue Book that is especially relevant to alkenes and alkynes: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https://iupac.qmul.ac.uk/BlueBook/P3.html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HTML distillation of the rules for organic nomenclature in the 2013 IUPAC Blue 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https://iupac.qmul.ac.uk/BriefGuide/organic.html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Published brief guide: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b="0" i="1" dirty="0">
                <a:solidFill>
                  <a:srgbClr val="000000"/>
                </a:solidFill>
                <a:effectLst/>
                <a:latin typeface="Times New Roman" panose="02020603050405020304" pitchFamily="18" charset="0"/>
              </a:rPr>
              <a:t>Pure Appl. Chem.</a:t>
            </a:r>
            <a:r>
              <a:rPr lang="it-IT" b="0" i="0" dirty="0">
                <a:solidFill>
                  <a:srgbClr val="000000"/>
                </a:solidFill>
                <a:effectLst/>
                <a:latin typeface="Times New Roman" panose="02020603050405020304" pitchFamily="18" charset="0"/>
              </a:rPr>
              <a:t> </a:t>
            </a:r>
            <a:r>
              <a:rPr lang="it-IT" b="1" i="0" dirty="0">
                <a:solidFill>
                  <a:srgbClr val="000000"/>
                </a:solidFill>
                <a:effectLst/>
                <a:latin typeface="Times New Roman" panose="02020603050405020304" pitchFamily="18" charset="0"/>
              </a:rPr>
              <a:t>92</a:t>
            </a:r>
            <a:r>
              <a:rPr lang="it-IT" b="0" i="0" dirty="0">
                <a:solidFill>
                  <a:srgbClr val="000000"/>
                </a:solidFill>
                <a:effectLst/>
                <a:latin typeface="Times New Roman" panose="02020603050405020304" pitchFamily="18" charset="0"/>
              </a:rPr>
              <a:t>(3), 527-539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https://doi.org/10.1515/pac-2019-0104</a:t>
            </a:r>
            <a:endParaRPr lang="it-IT" b="0" i="0"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b="0" i="0" dirty="0">
                <a:solidFill>
                  <a:srgbClr val="000000"/>
                </a:solidFill>
                <a:effectLst/>
                <a:latin typeface="Times New Roman" panose="02020603050405020304" pitchFamily="18" charset="0"/>
              </a:rPr>
              <a:t>Check the SI in this paper for an even more concise distillation</a:t>
            </a:r>
            <a:endParaRPr lang="en-US" b="0" i="0" dirty="0">
              <a:solidFill>
                <a:srgbClr val="000000"/>
              </a:solidFill>
              <a:effectLst/>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F5311FE-0961-4A0A-9185-6E3010EE49F2}" type="slidenum">
              <a:rPr lang="en-US" smtClean="0"/>
              <a:pPr/>
              <a:t>2</a:t>
            </a:fld>
            <a:endParaRPr lang="en-US"/>
          </a:p>
        </p:txBody>
      </p:sp>
    </p:spTree>
    <p:extLst>
      <p:ext uri="{BB962C8B-B14F-4D97-AF65-F5344CB8AC3E}">
        <p14:creationId xmlns:p14="http://schemas.microsoft.com/office/powerpoint/2010/main" val="735220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3</a:t>
            </a:fld>
            <a:endParaRPr lang="en-US"/>
          </a:p>
        </p:txBody>
      </p:sp>
    </p:spTree>
    <p:extLst>
      <p:ext uri="{BB962C8B-B14F-4D97-AF65-F5344CB8AC3E}">
        <p14:creationId xmlns:p14="http://schemas.microsoft.com/office/powerpoint/2010/main" val="2295054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4</a:t>
            </a:fld>
            <a:endParaRPr lang="en-US"/>
          </a:p>
        </p:txBody>
      </p:sp>
    </p:spTree>
    <p:extLst>
      <p:ext uri="{BB962C8B-B14F-4D97-AF65-F5344CB8AC3E}">
        <p14:creationId xmlns:p14="http://schemas.microsoft.com/office/powerpoint/2010/main" val="288351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5</a:t>
            </a:fld>
            <a:endParaRPr lang="en-US"/>
          </a:p>
        </p:txBody>
      </p:sp>
    </p:spTree>
    <p:extLst>
      <p:ext uri="{BB962C8B-B14F-4D97-AF65-F5344CB8AC3E}">
        <p14:creationId xmlns:p14="http://schemas.microsoft.com/office/powerpoint/2010/main" val="4153991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6</a:t>
            </a:fld>
            <a:endParaRPr lang="en-US"/>
          </a:p>
        </p:txBody>
      </p:sp>
    </p:spTree>
    <p:extLst>
      <p:ext uri="{BB962C8B-B14F-4D97-AF65-F5344CB8AC3E}">
        <p14:creationId xmlns:p14="http://schemas.microsoft.com/office/powerpoint/2010/main" val="276169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uncommon to see the locant of the </a:t>
            </a:r>
            <a:r>
              <a:rPr lang="en-US" dirty="0" err="1"/>
              <a:t>stereodescriptor</a:t>
            </a:r>
            <a:r>
              <a:rPr lang="en-US" dirty="0"/>
              <a:t> omitted when the feature to which it refers is unambiguous. For instance, (2E)-pent-2-ene could be called simply (E)-pent-2-ene or (E)-2-pentene, because there is only one double bond. With this said, IUPAC prefers that the locant is included for all </a:t>
            </a:r>
            <a:r>
              <a:rPr lang="en-US" dirty="0" err="1"/>
              <a:t>stereodescriptors</a:t>
            </a:r>
            <a:r>
              <a:rPr lang="en-US" dirty="0"/>
              <a:t>.</a:t>
            </a:r>
          </a:p>
        </p:txBody>
      </p:sp>
      <p:sp>
        <p:nvSpPr>
          <p:cNvPr id="4" name="Slide Number Placeholder 3"/>
          <p:cNvSpPr>
            <a:spLocks noGrp="1"/>
          </p:cNvSpPr>
          <p:nvPr>
            <p:ph type="sldNum" sz="quarter" idx="10"/>
          </p:nvPr>
        </p:nvSpPr>
        <p:spPr/>
        <p:txBody>
          <a:bodyPr/>
          <a:lstStyle/>
          <a:p>
            <a:fld id="{2F5311FE-0961-4A0A-9185-6E3010EE49F2}" type="slidenum">
              <a:rPr lang="en-US" smtClean="0"/>
              <a:pPr/>
              <a:t>7</a:t>
            </a:fld>
            <a:endParaRPr lang="en-US"/>
          </a:p>
        </p:txBody>
      </p:sp>
    </p:spTree>
    <p:extLst>
      <p:ext uri="{BB962C8B-B14F-4D97-AF65-F5344CB8AC3E}">
        <p14:creationId xmlns:p14="http://schemas.microsoft.com/office/powerpoint/2010/main" val="48117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311FE-0961-4A0A-9185-6E3010EE49F2}" type="slidenum">
              <a:rPr lang="en-US" smtClean="0"/>
              <a:pPr/>
              <a:t>8</a:t>
            </a:fld>
            <a:endParaRPr lang="en-US"/>
          </a:p>
        </p:txBody>
      </p:sp>
    </p:spTree>
    <p:extLst>
      <p:ext uri="{BB962C8B-B14F-4D97-AF65-F5344CB8AC3E}">
        <p14:creationId xmlns:p14="http://schemas.microsoft.com/office/powerpoint/2010/main" val="388055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not sure where the switchover is with regard to preference for including “an”. For instance, “methylidene” is preferred over “</a:t>
            </a:r>
            <a:r>
              <a:rPr lang="en-US" dirty="0" err="1"/>
              <a:t>methanylidiene</a:t>
            </a:r>
            <a:r>
              <a:rPr lang="en-US" dirty="0"/>
              <a:t>” but “butan-1-ylidene” is preferred over “but-1-ylidiene”. I think “</a:t>
            </a:r>
            <a:r>
              <a:rPr lang="en-US" dirty="0" err="1"/>
              <a:t>ethylidiene</a:t>
            </a:r>
            <a:r>
              <a:rPr lang="en-US" dirty="0"/>
              <a:t>” is preferred over “</a:t>
            </a:r>
            <a:r>
              <a:rPr lang="en-US" dirty="0" err="1"/>
              <a:t>ethanylidene</a:t>
            </a:r>
            <a:r>
              <a:rPr lang="en-US" dirty="0"/>
              <a:t>”. </a:t>
            </a:r>
          </a:p>
        </p:txBody>
      </p:sp>
      <p:sp>
        <p:nvSpPr>
          <p:cNvPr id="4" name="Slide Number Placeholder 3"/>
          <p:cNvSpPr>
            <a:spLocks noGrp="1"/>
          </p:cNvSpPr>
          <p:nvPr>
            <p:ph type="sldNum" sz="quarter" idx="10"/>
          </p:nvPr>
        </p:nvSpPr>
        <p:spPr/>
        <p:txBody>
          <a:bodyPr/>
          <a:lstStyle/>
          <a:p>
            <a:fld id="{2F5311FE-0961-4A0A-9185-6E3010EE49F2}" type="slidenum">
              <a:rPr lang="en-US" smtClean="0"/>
              <a:pPr/>
              <a:t>9</a:t>
            </a:fld>
            <a:endParaRPr lang="en-US"/>
          </a:p>
        </p:txBody>
      </p:sp>
    </p:spTree>
    <p:extLst>
      <p:ext uri="{BB962C8B-B14F-4D97-AF65-F5344CB8AC3E}">
        <p14:creationId xmlns:p14="http://schemas.microsoft.com/office/powerpoint/2010/main" val="232102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D59F89-4E4B-4EA8-8FFD-B921DEFDC57D}"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16459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59F89-4E4B-4EA8-8FFD-B921DEFDC57D}"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49637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59F89-4E4B-4EA8-8FFD-B921DEFDC57D}"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261123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5225"/>
            <a:ext cx="2844800" cy="476250"/>
          </a:xfrm>
        </p:spPr>
        <p:txBody>
          <a:bodyPr/>
          <a:lstStyle>
            <a:lvl1pPr>
              <a:defRPr/>
            </a:lvl1pPr>
          </a:lstStyle>
          <a:p>
            <a:fld id="{3FD59F89-4E4B-4EA8-8FFD-B921DEFDC57D}" type="datetimeFigureOut">
              <a:rPr lang="en-US" smtClean="0"/>
              <a:t>10/17/2021</a:t>
            </a:fld>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F4E976E5-E7C3-4FD9-86F2-1FC8DE48C5ED}" type="slidenum">
              <a:rPr lang="en-US" smtClean="0"/>
              <a:t>‹#›</a:t>
            </a:fld>
            <a:endParaRPr lang="en-US"/>
          </a:p>
        </p:txBody>
      </p:sp>
    </p:spTree>
    <p:extLst>
      <p:ext uri="{BB962C8B-B14F-4D97-AF65-F5344CB8AC3E}">
        <p14:creationId xmlns:p14="http://schemas.microsoft.com/office/powerpoint/2010/main" val="364337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59F89-4E4B-4EA8-8FFD-B921DEFDC57D}"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65159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D59F89-4E4B-4EA8-8FFD-B921DEFDC57D}"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371039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D59F89-4E4B-4EA8-8FFD-B921DEFDC57D}"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69794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D59F89-4E4B-4EA8-8FFD-B921DEFDC57D}"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12283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D59F89-4E4B-4EA8-8FFD-B921DEFDC57D}"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39067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D59F89-4E4B-4EA8-8FFD-B921DEFDC57D}"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369569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D59F89-4E4B-4EA8-8FFD-B921DEFDC57D}"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350064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FD59F89-4E4B-4EA8-8FFD-B921DEFDC57D}"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E976E5-E7C3-4FD9-86F2-1FC8DE48C5ED}" type="slidenum">
              <a:rPr lang="en-US" smtClean="0"/>
              <a:t>‹#›</a:t>
            </a:fld>
            <a:endParaRPr lang="en-US"/>
          </a:p>
        </p:txBody>
      </p:sp>
    </p:spTree>
    <p:extLst>
      <p:ext uri="{BB962C8B-B14F-4D97-AF65-F5344CB8AC3E}">
        <p14:creationId xmlns:p14="http://schemas.microsoft.com/office/powerpoint/2010/main" val="75553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59F89-4E4B-4EA8-8FFD-B921DEFDC57D}" type="datetimeFigureOut">
              <a:rPr lang="en-US" smtClean="0"/>
              <a:t>10/17/2021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E976E5-E7C3-4FD9-86F2-1FC8DE48C5ED}" type="slidenum">
              <a:rPr lang="en-US" smtClean="0"/>
              <a:t>‹#›</a:t>
            </a:fld>
            <a:endParaRPr lang="en-US"/>
          </a:p>
        </p:txBody>
      </p:sp>
    </p:spTree>
    <p:extLst>
      <p:ext uri="{BB962C8B-B14F-4D97-AF65-F5344CB8AC3E}">
        <p14:creationId xmlns:p14="http://schemas.microsoft.com/office/powerpoint/2010/main" val="36911181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1.emf"/><Relationship Id="rId3" Type="http://schemas.openxmlformats.org/officeDocument/2006/relationships/notesSlide" Target="../notesSlides/notesSlide10.xml"/><Relationship Id="rId7" Type="http://schemas.openxmlformats.org/officeDocument/2006/relationships/image" Target="../media/image28.emf"/><Relationship Id="rId12"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9.emf"/><Relationship Id="rId14" Type="http://schemas.openxmlformats.org/officeDocument/2006/relationships/oleObject" Target="../embeddings/oleObject3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notesSlide" Target="../notesSlides/notesSlide11.xml"/><Relationship Id="rId7" Type="http://schemas.openxmlformats.org/officeDocument/2006/relationships/image" Target="../media/image34.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35.bin"/><Relationship Id="rId5" Type="http://schemas.openxmlformats.org/officeDocument/2006/relationships/image" Target="../media/image33.emf"/><Relationship Id="rId4" Type="http://schemas.openxmlformats.org/officeDocument/2006/relationships/oleObject" Target="../embeddings/oleObject34.bin"/><Relationship Id="rId9" Type="http://schemas.openxmlformats.org/officeDocument/2006/relationships/image" Target="../media/image35.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2.xml"/><Relationship Id="rId7" Type="http://schemas.openxmlformats.org/officeDocument/2006/relationships/image" Target="../media/image37.e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39.emf"/><Relationship Id="rId5" Type="http://schemas.openxmlformats.org/officeDocument/2006/relationships/image" Target="../media/image36.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1.e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42.bin"/><Relationship Id="rId5" Type="http://schemas.openxmlformats.org/officeDocument/2006/relationships/image" Target="../media/image40.emf"/><Relationship Id="rId4" Type="http://schemas.openxmlformats.org/officeDocument/2006/relationships/oleObject" Target="../embeddings/oleObject4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42.emf"/><Relationship Id="rId4" Type="http://schemas.openxmlformats.org/officeDocument/2006/relationships/oleObject" Target="../embeddings/oleObject43.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43.emf"/><Relationship Id="rId4" Type="http://schemas.openxmlformats.org/officeDocument/2006/relationships/oleObject" Target="../embeddings/oleObject4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emf"/><Relationship Id="rId4" Type="http://schemas.openxmlformats.org/officeDocument/2006/relationships/oleObject" Target="../embeddings/oleObject4.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6.xml"/><Relationship Id="rId7" Type="http://schemas.openxmlformats.org/officeDocument/2006/relationships/image" Target="../media/image13.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image" Target="../media/image12.emf"/><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7.xml"/><Relationship Id="rId7" Type="http://schemas.openxmlformats.org/officeDocument/2006/relationships/image" Target="../media/image15.e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6.bin"/><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2.emf"/><Relationship Id="rId3" Type="http://schemas.openxmlformats.org/officeDocument/2006/relationships/notesSlide" Target="../notesSlides/notesSlide8.xml"/><Relationship Id="rId7" Type="http://schemas.openxmlformats.org/officeDocument/2006/relationships/image" Target="../media/image19.emf"/><Relationship Id="rId12"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20.bin"/><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9.xml"/><Relationship Id="rId7" Type="http://schemas.openxmlformats.org/officeDocument/2006/relationships/image" Target="../media/image24.e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5.bin"/><Relationship Id="rId11" Type="http://schemas.openxmlformats.org/officeDocument/2006/relationships/image" Target="../media/image26.emf"/><Relationship Id="rId5" Type="http://schemas.openxmlformats.org/officeDocument/2006/relationships/image" Target="../media/image23.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5000" y="543580"/>
            <a:ext cx="8382000" cy="523220"/>
          </a:xfrm>
          <a:prstGeom prst="rect">
            <a:avLst/>
          </a:prstGeom>
          <a:noFill/>
        </p:spPr>
        <p:txBody>
          <a:bodyPr wrap="square" rtlCol="0">
            <a:spAutoFit/>
          </a:bodyPr>
          <a:lstStyle/>
          <a:p>
            <a:pPr algn="ctr"/>
            <a:r>
              <a:rPr lang="en-US" sz="2800" b="1" dirty="0">
                <a:cs typeface="Arial" pitchFamily="34" charset="0"/>
              </a:rPr>
              <a:t>Chapter </a:t>
            </a:r>
            <a:r>
              <a:rPr lang="en-US" sz="2800" b="1" baseline="30000" dirty="0">
                <a:cs typeface="Arial" pitchFamily="34" charset="0"/>
              </a:rPr>
              <a:t>#</a:t>
            </a:r>
            <a:r>
              <a:rPr lang="en-US" sz="2800" b="1" dirty="0">
                <a:cs typeface="Arial" pitchFamily="34" charset="0"/>
              </a:rPr>
              <a:t>8 Lecture Slides</a:t>
            </a:r>
          </a:p>
        </p:txBody>
      </p:sp>
      <p:sp>
        <p:nvSpPr>
          <p:cNvPr id="5" name="TextBox 4">
            <a:extLst>
              <a:ext uri="{FF2B5EF4-FFF2-40B4-BE49-F238E27FC236}">
                <a16:creationId xmlns:a16="http://schemas.microsoft.com/office/drawing/2014/main" id="{B48DE743-276A-46B3-81D8-0EB860879A41}"/>
              </a:ext>
            </a:extLst>
          </p:cNvPr>
          <p:cNvSpPr txBox="1"/>
          <p:nvPr/>
        </p:nvSpPr>
        <p:spPr>
          <a:xfrm>
            <a:off x="1907295" y="6227404"/>
            <a:ext cx="8382000" cy="400110"/>
          </a:xfrm>
          <a:prstGeom prst="rect">
            <a:avLst/>
          </a:prstGeom>
          <a:noFill/>
        </p:spPr>
        <p:txBody>
          <a:bodyPr wrap="square" rtlCol="0">
            <a:spAutoFit/>
          </a:bodyPr>
          <a:lstStyle/>
          <a:p>
            <a:pPr algn="ctr"/>
            <a:r>
              <a:rPr lang="en-US" sz="2000" b="1" dirty="0">
                <a:cs typeface="Arial" pitchFamily="34" charset="0"/>
              </a:rPr>
              <a:t>Part </a:t>
            </a:r>
            <a:r>
              <a:rPr lang="en-US" sz="2000" b="1" baseline="30000" dirty="0">
                <a:cs typeface="Arial" pitchFamily="34" charset="0"/>
              </a:rPr>
              <a:t>#</a:t>
            </a:r>
            <a:r>
              <a:rPr lang="en-US" sz="2000" b="1" dirty="0">
                <a:cs typeface="Arial" pitchFamily="34" charset="0"/>
              </a:rPr>
              <a:t>2 – Nomenclature of Olefins</a:t>
            </a:r>
          </a:p>
        </p:txBody>
      </p:sp>
      <p:sp>
        <p:nvSpPr>
          <p:cNvPr id="6" name="TextBox 5">
            <a:extLst>
              <a:ext uri="{FF2B5EF4-FFF2-40B4-BE49-F238E27FC236}">
                <a16:creationId xmlns:a16="http://schemas.microsoft.com/office/drawing/2014/main" id="{38590354-2361-46B6-9C03-B57CB412E7E1}"/>
              </a:ext>
            </a:extLst>
          </p:cNvPr>
          <p:cNvSpPr txBox="1"/>
          <p:nvPr/>
        </p:nvSpPr>
        <p:spPr>
          <a:xfrm>
            <a:off x="1272509" y="2967851"/>
            <a:ext cx="9654020" cy="923330"/>
          </a:xfrm>
          <a:prstGeom prst="rect">
            <a:avLst/>
          </a:prstGeom>
          <a:noFill/>
        </p:spPr>
        <p:txBody>
          <a:bodyPr wrap="square" rtlCol="0">
            <a:spAutoFit/>
          </a:bodyPr>
          <a:lstStyle/>
          <a:p>
            <a:pPr algn="ctr"/>
            <a:r>
              <a:rPr lang="en-US" sz="5400" b="1" dirty="0">
                <a:solidFill>
                  <a:schemeClr val="accent4"/>
                </a:solidFill>
                <a:latin typeface="Calibri" pitchFamily="34" charset="0"/>
                <a:cs typeface="Arial" pitchFamily="34" charset="0"/>
              </a:rPr>
              <a:t>Alkenes and Cycloalkenes</a:t>
            </a:r>
          </a:p>
        </p:txBody>
      </p:sp>
      <p:sp>
        <p:nvSpPr>
          <p:cNvPr id="8" name="TextBox 7">
            <a:extLst>
              <a:ext uri="{FF2B5EF4-FFF2-40B4-BE49-F238E27FC236}">
                <a16:creationId xmlns:a16="http://schemas.microsoft.com/office/drawing/2014/main" id="{DE94C142-154D-47FC-80A5-5781339EBAF1}"/>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08-018</a:t>
            </a:r>
          </a:p>
        </p:txBody>
      </p:sp>
    </p:spTree>
    <p:extLst>
      <p:ext uri="{BB962C8B-B14F-4D97-AF65-F5344CB8AC3E}">
        <p14:creationId xmlns:p14="http://schemas.microsoft.com/office/powerpoint/2010/main" val="2288625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D998FC0-A14D-45FC-9458-2A3D2A89BA90}"/>
              </a:ext>
            </a:extLst>
          </p:cNvPr>
          <p:cNvSpPr txBox="1"/>
          <p:nvPr/>
        </p:nvSpPr>
        <p:spPr>
          <a:xfrm>
            <a:off x="323273" y="719470"/>
            <a:ext cx="11244950" cy="830997"/>
          </a:xfrm>
          <a:prstGeom prst="rect">
            <a:avLst/>
          </a:prstGeom>
          <a:noFill/>
        </p:spPr>
        <p:txBody>
          <a:bodyPr wrap="square" rtlCol="0">
            <a:spAutoFit/>
          </a:bodyPr>
          <a:lstStyle/>
          <a:p>
            <a:pPr marL="463550" indent="-463550"/>
            <a:r>
              <a:rPr lang="en-US" sz="2400" b="1" dirty="0"/>
              <a:t>11.	IUPAC allows common names for some alkenes and alkene-containing substituent groups</a:t>
            </a:r>
          </a:p>
        </p:txBody>
      </p:sp>
      <p:graphicFrame>
        <p:nvGraphicFramePr>
          <p:cNvPr id="18" name="Object 17">
            <a:extLst>
              <a:ext uri="{FF2B5EF4-FFF2-40B4-BE49-F238E27FC236}">
                <a16:creationId xmlns:a16="http://schemas.microsoft.com/office/drawing/2014/main" id="{BF420D97-C0CA-4D4E-8027-113D386DADF8}"/>
              </a:ext>
            </a:extLst>
          </p:cNvPr>
          <p:cNvGraphicFramePr>
            <a:graphicFrameLocks noChangeAspect="1"/>
          </p:cNvGraphicFramePr>
          <p:nvPr>
            <p:extLst>
              <p:ext uri="{D42A27DB-BD31-4B8C-83A1-F6EECF244321}">
                <p14:modId xmlns:p14="http://schemas.microsoft.com/office/powerpoint/2010/main" val="1624342744"/>
              </p:ext>
            </p:extLst>
          </p:nvPr>
        </p:nvGraphicFramePr>
        <p:xfrm>
          <a:off x="6569772" y="1921342"/>
          <a:ext cx="1146175" cy="744538"/>
        </p:xfrm>
        <a:graphic>
          <a:graphicData uri="http://schemas.openxmlformats.org/presentationml/2006/ole">
            <mc:AlternateContent xmlns:mc="http://schemas.openxmlformats.org/markup-compatibility/2006">
              <mc:Choice xmlns:v="urn:schemas-microsoft-com:vml" Requires="v">
                <p:oleObj spid="_x0000_s5341" name="CS ChemDraw Drawing" r:id="rId4" imgW="620469" imgH="402996" progId="ChemDraw.Document.6.0">
                  <p:embed/>
                </p:oleObj>
              </mc:Choice>
              <mc:Fallback>
                <p:oleObj name="CS ChemDraw Drawing" r:id="rId4" imgW="620469" imgH="402996" progId="ChemDraw.Document.6.0">
                  <p:embed/>
                  <p:pic>
                    <p:nvPicPr>
                      <p:cNvPr id="16" name="Object 15">
                        <a:extLst>
                          <a:ext uri="{FF2B5EF4-FFF2-40B4-BE49-F238E27FC236}">
                            <a16:creationId xmlns:a16="http://schemas.microsoft.com/office/drawing/2014/main" id="{A94B03F7-0BFC-43BF-A47D-3FDDF5EC79ED}"/>
                          </a:ext>
                        </a:extLst>
                      </p:cNvPr>
                      <p:cNvPicPr>
                        <a:picLocks noChangeAspect="1" noChangeArrowheads="1"/>
                      </p:cNvPicPr>
                      <p:nvPr/>
                    </p:nvPicPr>
                    <p:blipFill>
                      <a:blip r:embed="rId5"/>
                      <a:srcRect/>
                      <a:stretch>
                        <a:fillRect/>
                      </a:stretch>
                    </p:blipFill>
                    <p:spPr bwMode="auto">
                      <a:xfrm>
                        <a:off x="6569772" y="1921342"/>
                        <a:ext cx="11461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82E3A2A5-1668-4349-804D-DA1B745DC499}"/>
              </a:ext>
            </a:extLst>
          </p:cNvPr>
          <p:cNvSpPr txBox="1"/>
          <p:nvPr/>
        </p:nvSpPr>
        <p:spPr>
          <a:xfrm>
            <a:off x="5279358" y="2835061"/>
            <a:ext cx="3758928" cy="707886"/>
          </a:xfrm>
          <a:prstGeom prst="rect">
            <a:avLst/>
          </a:prstGeom>
          <a:noFill/>
        </p:spPr>
        <p:txBody>
          <a:bodyPr wrap="square" rtlCol="0">
            <a:spAutoFit/>
          </a:bodyPr>
          <a:lstStyle/>
          <a:p>
            <a:pPr marL="236538" indent="-236538" algn="ctr"/>
            <a:r>
              <a:rPr lang="en-US" sz="2000" b="1" dirty="0">
                <a:solidFill>
                  <a:schemeClr val="accent1"/>
                </a:solidFill>
              </a:rPr>
              <a:t>vinyl group</a:t>
            </a:r>
          </a:p>
          <a:p>
            <a:pPr marL="236538" indent="-236538" algn="ctr"/>
            <a:r>
              <a:rPr lang="en-US" sz="2000" b="1" dirty="0">
                <a:solidFill>
                  <a:schemeClr val="accent2"/>
                </a:solidFill>
              </a:rPr>
              <a:t>but </a:t>
            </a:r>
            <a:r>
              <a:rPr lang="en-US" sz="2000" b="1" dirty="0" err="1">
                <a:solidFill>
                  <a:schemeClr val="accent2"/>
                </a:solidFill>
              </a:rPr>
              <a:t>ethenyl</a:t>
            </a:r>
            <a:r>
              <a:rPr lang="en-US" sz="2000" b="1" dirty="0">
                <a:solidFill>
                  <a:schemeClr val="accent2"/>
                </a:solidFill>
              </a:rPr>
              <a:t> preferred </a:t>
            </a:r>
          </a:p>
        </p:txBody>
      </p:sp>
      <p:graphicFrame>
        <p:nvGraphicFramePr>
          <p:cNvPr id="20" name="Object 19">
            <a:extLst>
              <a:ext uri="{FF2B5EF4-FFF2-40B4-BE49-F238E27FC236}">
                <a16:creationId xmlns:a16="http://schemas.microsoft.com/office/drawing/2014/main" id="{D45374BC-F52C-41A8-934B-2942A53DEDB2}"/>
              </a:ext>
            </a:extLst>
          </p:cNvPr>
          <p:cNvGraphicFramePr>
            <a:graphicFrameLocks noChangeAspect="1"/>
          </p:cNvGraphicFramePr>
          <p:nvPr>
            <p:extLst>
              <p:ext uri="{D42A27DB-BD31-4B8C-83A1-F6EECF244321}">
                <p14:modId xmlns:p14="http://schemas.microsoft.com/office/powerpoint/2010/main" val="1426128640"/>
              </p:ext>
            </p:extLst>
          </p:nvPr>
        </p:nvGraphicFramePr>
        <p:xfrm>
          <a:off x="9622718" y="1856808"/>
          <a:ext cx="1441450" cy="895350"/>
        </p:xfrm>
        <a:graphic>
          <a:graphicData uri="http://schemas.openxmlformats.org/presentationml/2006/ole">
            <mc:AlternateContent xmlns:mc="http://schemas.openxmlformats.org/markup-compatibility/2006">
              <mc:Choice xmlns:v="urn:schemas-microsoft-com:vml" Requires="v">
                <p:oleObj spid="_x0000_s5342" name="CS ChemDraw Drawing" r:id="rId6" imgW="779248" imgH="483595" progId="ChemDraw.Document.6.0">
                  <p:embed/>
                </p:oleObj>
              </mc:Choice>
              <mc:Fallback>
                <p:oleObj name="CS ChemDraw Drawing" r:id="rId6" imgW="779248" imgH="483595" progId="ChemDraw.Document.6.0">
                  <p:embed/>
                  <p:pic>
                    <p:nvPicPr>
                      <p:cNvPr id="18" name="Object 17">
                        <a:extLst>
                          <a:ext uri="{FF2B5EF4-FFF2-40B4-BE49-F238E27FC236}">
                            <a16:creationId xmlns:a16="http://schemas.microsoft.com/office/drawing/2014/main" id="{BF420D97-C0CA-4D4E-8027-113D386DADF8}"/>
                          </a:ext>
                        </a:extLst>
                      </p:cNvPr>
                      <p:cNvPicPr>
                        <a:picLocks noChangeAspect="1" noChangeArrowheads="1"/>
                      </p:cNvPicPr>
                      <p:nvPr/>
                    </p:nvPicPr>
                    <p:blipFill>
                      <a:blip r:embed="rId7"/>
                      <a:srcRect/>
                      <a:stretch>
                        <a:fillRect/>
                      </a:stretch>
                    </p:blipFill>
                    <p:spPr bwMode="auto">
                      <a:xfrm>
                        <a:off x="9622718" y="1856808"/>
                        <a:ext cx="14414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a:extLst>
              <a:ext uri="{FF2B5EF4-FFF2-40B4-BE49-F238E27FC236}">
                <a16:creationId xmlns:a16="http://schemas.microsoft.com/office/drawing/2014/main" id="{1FC508D7-DEDD-4357-B683-C999718463EB}"/>
              </a:ext>
            </a:extLst>
          </p:cNvPr>
          <p:cNvSpPr txBox="1"/>
          <p:nvPr/>
        </p:nvSpPr>
        <p:spPr>
          <a:xfrm>
            <a:off x="8563061" y="2840377"/>
            <a:ext cx="3483918" cy="707886"/>
          </a:xfrm>
          <a:prstGeom prst="rect">
            <a:avLst/>
          </a:prstGeom>
          <a:noFill/>
        </p:spPr>
        <p:txBody>
          <a:bodyPr wrap="square" rtlCol="0">
            <a:spAutoFit/>
          </a:bodyPr>
          <a:lstStyle/>
          <a:p>
            <a:pPr marL="236538" indent="-236538" algn="ctr"/>
            <a:r>
              <a:rPr lang="en-US" sz="2000" b="1" dirty="0">
                <a:solidFill>
                  <a:schemeClr val="accent1"/>
                </a:solidFill>
              </a:rPr>
              <a:t>allyl group</a:t>
            </a:r>
          </a:p>
          <a:p>
            <a:pPr marL="236538" indent="-236538" algn="ctr"/>
            <a:r>
              <a:rPr lang="en-US" sz="2000" b="1" dirty="0">
                <a:solidFill>
                  <a:schemeClr val="accent2"/>
                </a:solidFill>
              </a:rPr>
              <a:t>but prop-2-en-1-yl preferred </a:t>
            </a:r>
          </a:p>
        </p:txBody>
      </p:sp>
      <p:graphicFrame>
        <p:nvGraphicFramePr>
          <p:cNvPr id="22" name="Object 21">
            <a:extLst>
              <a:ext uri="{FF2B5EF4-FFF2-40B4-BE49-F238E27FC236}">
                <a16:creationId xmlns:a16="http://schemas.microsoft.com/office/drawing/2014/main" id="{9EA967E6-822F-41C1-937F-038C6066F715}"/>
              </a:ext>
            </a:extLst>
          </p:cNvPr>
          <p:cNvGraphicFramePr>
            <a:graphicFrameLocks noChangeAspect="1"/>
          </p:cNvGraphicFramePr>
          <p:nvPr>
            <p:extLst>
              <p:ext uri="{D42A27DB-BD31-4B8C-83A1-F6EECF244321}">
                <p14:modId xmlns:p14="http://schemas.microsoft.com/office/powerpoint/2010/main" val="3876265990"/>
              </p:ext>
            </p:extLst>
          </p:nvPr>
        </p:nvGraphicFramePr>
        <p:xfrm>
          <a:off x="7547561" y="4441775"/>
          <a:ext cx="1847850" cy="777875"/>
        </p:xfrm>
        <a:graphic>
          <a:graphicData uri="http://schemas.openxmlformats.org/presentationml/2006/ole">
            <mc:AlternateContent xmlns:mc="http://schemas.openxmlformats.org/markup-compatibility/2006">
              <mc:Choice xmlns:v="urn:schemas-microsoft-com:vml" Requires="v">
                <p:oleObj spid="_x0000_s5343" name="CS ChemDraw Drawing" r:id="rId8" imgW="1001351" imgH="422792" progId="ChemDraw.Document.6.0">
                  <p:embed/>
                </p:oleObj>
              </mc:Choice>
              <mc:Fallback>
                <p:oleObj name="CS ChemDraw Drawing" r:id="rId8" imgW="1001351" imgH="422792" progId="ChemDraw.Document.6.0">
                  <p:embed/>
                  <p:pic>
                    <p:nvPicPr>
                      <p:cNvPr id="13" name="Object 12"/>
                      <p:cNvPicPr>
                        <a:picLocks noChangeAspect="1" noChangeArrowheads="1"/>
                      </p:cNvPicPr>
                      <p:nvPr/>
                    </p:nvPicPr>
                    <p:blipFill>
                      <a:blip r:embed="rId9"/>
                      <a:srcRect/>
                      <a:stretch>
                        <a:fillRect/>
                      </a:stretch>
                    </p:blipFill>
                    <p:spPr bwMode="auto">
                      <a:xfrm>
                        <a:off x="7547561" y="4441775"/>
                        <a:ext cx="18478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3BBD6AB2-90DC-4F2A-9FE1-DAF3141CD7C7}"/>
              </a:ext>
            </a:extLst>
          </p:cNvPr>
          <p:cNvSpPr txBox="1"/>
          <p:nvPr/>
        </p:nvSpPr>
        <p:spPr>
          <a:xfrm>
            <a:off x="6718762" y="5447099"/>
            <a:ext cx="3505200" cy="1015663"/>
          </a:xfrm>
          <a:prstGeom prst="rect">
            <a:avLst/>
          </a:prstGeom>
          <a:noFill/>
        </p:spPr>
        <p:txBody>
          <a:bodyPr wrap="square" rtlCol="0">
            <a:spAutoFit/>
          </a:bodyPr>
          <a:lstStyle/>
          <a:p>
            <a:pPr marL="236538" indent="-236538" algn="ctr"/>
            <a:r>
              <a:rPr lang="en-US" sz="2000" b="1" dirty="0">
                <a:solidFill>
                  <a:schemeClr val="accent2"/>
                </a:solidFill>
              </a:rPr>
              <a:t>4-ethenylheptane preferred</a:t>
            </a:r>
          </a:p>
          <a:p>
            <a:pPr marL="236538" indent="-236538" algn="ctr"/>
            <a:r>
              <a:rPr lang="en-US" sz="2000" b="1" dirty="0">
                <a:solidFill>
                  <a:schemeClr val="accent1"/>
                </a:solidFill>
              </a:rPr>
              <a:t>also 4-vinylheptane</a:t>
            </a:r>
          </a:p>
          <a:p>
            <a:pPr marL="236538" indent="-236538" algn="ctr"/>
            <a:r>
              <a:rPr lang="en-US" sz="2000" b="1" dirty="0">
                <a:solidFill>
                  <a:schemeClr val="accent3"/>
                </a:solidFill>
              </a:rPr>
              <a:t>not 3-propylhex-1-ene</a:t>
            </a:r>
          </a:p>
        </p:txBody>
      </p:sp>
      <p:sp>
        <p:nvSpPr>
          <p:cNvPr id="24" name="Rounded Rectangle 9">
            <a:extLst>
              <a:ext uri="{FF2B5EF4-FFF2-40B4-BE49-F238E27FC236}">
                <a16:creationId xmlns:a16="http://schemas.microsoft.com/office/drawing/2014/main" id="{BB9464CE-D9A3-4C39-A51E-9A289843FA31}"/>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2521F4E-52EE-4DA6-9064-8033A922EB6C}"/>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graphicFrame>
        <p:nvGraphicFramePr>
          <p:cNvPr id="26" name="Object 25">
            <a:extLst>
              <a:ext uri="{FF2B5EF4-FFF2-40B4-BE49-F238E27FC236}">
                <a16:creationId xmlns:a16="http://schemas.microsoft.com/office/drawing/2014/main" id="{2CA3BCD4-23F5-48DA-AFA9-D539C5085892}"/>
              </a:ext>
            </a:extLst>
          </p:cNvPr>
          <p:cNvGraphicFramePr>
            <a:graphicFrameLocks noChangeAspect="1"/>
          </p:cNvGraphicFramePr>
          <p:nvPr>
            <p:extLst>
              <p:ext uri="{D42A27DB-BD31-4B8C-83A1-F6EECF244321}">
                <p14:modId xmlns:p14="http://schemas.microsoft.com/office/powerpoint/2010/main" val="3530349020"/>
              </p:ext>
            </p:extLst>
          </p:nvPr>
        </p:nvGraphicFramePr>
        <p:xfrm>
          <a:off x="3947991" y="2143706"/>
          <a:ext cx="681038" cy="325437"/>
        </p:xfrm>
        <a:graphic>
          <a:graphicData uri="http://schemas.openxmlformats.org/presentationml/2006/ole">
            <mc:AlternateContent xmlns:mc="http://schemas.openxmlformats.org/markup-compatibility/2006">
              <mc:Choice xmlns:v="urn:schemas-microsoft-com:vml" Requires="v">
                <p:oleObj spid="_x0000_s5344" name="CS ChemDraw Drawing" r:id="rId10" imgW="369068" imgH="175810" progId="ChemDraw.Document.6.0">
                  <p:embed/>
                </p:oleObj>
              </mc:Choice>
              <mc:Fallback>
                <p:oleObj name="CS ChemDraw Drawing" r:id="rId10" imgW="369068" imgH="175810" progId="ChemDraw.Document.6.0">
                  <p:embed/>
                  <p:pic>
                    <p:nvPicPr>
                      <p:cNvPr id="18" name="Object 17">
                        <a:extLst>
                          <a:ext uri="{FF2B5EF4-FFF2-40B4-BE49-F238E27FC236}">
                            <a16:creationId xmlns:a16="http://schemas.microsoft.com/office/drawing/2014/main" id="{BF420D97-C0CA-4D4E-8027-113D386DADF8}"/>
                          </a:ext>
                        </a:extLst>
                      </p:cNvPr>
                      <p:cNvPicPr>
                        <a:picLocks noChangeAspect="1" noChangeArrowheads="1"/>
                      </p:cNvPicPr>
                      <p:nvPr/>
                    </p:nvPicPr>
                    <p:blipFill>
                      <a:blip r:embed="rId11"/>
                      <a:srcRect/>
                      <a:stretch>
                        <a:fillRect/>
                      </a:stretch>
                    </p:blipFill>
                    <p:spPr bwMode="auto">
                      <a:xfrm>
                        <a:off x="3947991" y="2143706"/>
                        <a:ext cx="68103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C358089B-7849-4613-98FA-1189B01994B5}"/>
              </a:ext>
            </a:extLst>
          </p:cNvPr>
          <p:cNvSpPr txBox="1"/>
          <p:nvPr/>
        </p:nvSpPr>
        <p:spPr>
          <a:xfrm>
            <a:off x="3041507" y="2845693"/>
            <a:ext cx="2583720" cy="707886"/>
          </a:xfrm>
          <a:prstGeom prst="rect">
            <a:avLst/>
          </a:prstGeom>
          <a:noFill/>
        </p:spPr>
        <p:txBody>
          <a:bodyPr wrap="square" rtlCol="0">
            <a:spAutoFit/>
          </a:bodyPr>
          <a:lstStyle/>
          <a:p>
            <a:pPr marL="236538" indent="-236538" algn="ctr"/>
            <a:r>
              <a:rPr lang="en-US" sz="2000" b="1" dirty="0">
                <a:solidFill>
                  <a:schemeClr val="accent1"/>
                </a:solidFill>
              </a:rPr>
              <a:t>propylene</a:t>
            </a:r>
          </a:p>
          <a:p>
            <a:pPr marL="236538" indent="-236538" algn="ctr"/>
            <a:r>
              <a:rPr lang="en-US" sz="2000" b="1" dirty="0">
                <a:solidFill>
                  <a:schemeClr val="accent2"/>
                </a:solidFill>
              </a:rPr>
              <a:t>but propene preferred </a:t>
            </a:r>
          </a:p>
        </p:txBody>
      </p:sp>
      <p:graphicFrame>
        <p:nvGraphicFramePr>
          <p:cNvPr id="30" name="Object 29">
            <a:extLst>
              <a:ext uri="{FF2B5EF4-FFF2-40B4-BE49-F238E27FC236}">
                <a16:creationId xmlns:a16="http://schemas.microsoft.com/office/drawing/2014/main" id="{0B70F5A3-B5C1-4D68-95A3-726C44B77DD5}"/>
              </a:ext>
            </a:extLst>
          </p:cNvPr>
          <p:cNvGraphicFramePr>
            <a:graphicFrameLocks noChangeAspect="1"/>
          </p:cNvGraphicFramePr>
          <p:nvPr>
            <p:extLst>
              <p:ext uri="{D42A27DB-BD31-4B8C-83A1-F6EECF244321}">
                <p14:modId xmlns:p14="http://schemas.microsoft.com/office/powerpoint/2010/main" val="2435217699"/>
              </p:ext>
            </p:extLst>
          </p:nvPr>
        </p:nvGraphicFramePr>
        <p:xfrm>
          <a:off x="932368" y="2129418"/>
          <a:ext cx="1131887" cy="336550"/>
        </p:xfrm>
        <a:graphic>
          <a:graphicData uri="http://schemas.openxmlformats.org/presentationml/2006/ole">
            <mc:AlternateContent xmlns:mc="http://schemas.openxmlformats.org/markup-compatibility/2006">
              <mc:Choice xmlns:v="urn:schemas-microsoft-com:vml" Requires="v">
                <p:oleObj spid="_x0000_s5345" name="CS ChemDraw Drawing" r:id="rId12" imgW="612908" imgH="183351" progId="ChemDraw.Document.6.0">
                  <p:embed/>
                </p:oleObj>
              </mc:Choice>
              <mc:Fallback>
                <p:oleObj name="CS ChemDraw Drawing" r:id="rId12" imgW="612908" imgH="183351" progId="ChemDraw.Document.6.0">
                  <p:embed/>
                  <p:pic>
                    <p:nvPicPr>
                      <p:cNvPr id="26" name="Object 25">
                        <a:extLst>
                          <a:ext uri="{FF2B5EF4-FFF2-40B4-BE49-F238E27FC236}">
                            <a16:creationId xmlns:a16="http://schemas.microsoft.com/office/drawing/2014/main" id="{2CA3BCD4-23F5-48DA-AFA9-D539C5085892}"/>
                          </a:ext>
                        </a:extLst>
                      </p:cNvPr>
                      <p:cNvPicPr>
                        <a:picLocks noChangeAspect="1" noChangeArrowheads="1"/>
                      </p:cNvPicPr>
                      <p:nvPr/>
                    </p:nvPicPr>
                    <p:blipFill>
                      <a:blip r:embed="rId13"/>
                      <a:srcRect/>
                      <a:stretch>
                        <a:fillRect/>
                      </a:stretch>
                    </p:blipFill>
                    <p:spPr bwMode="auto">
                      <a:xfrm>
                        <a:off x="932368" y="2129418"/>
                        <a:ext cx="1131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Box 30">
            <a:extLst>
              <a:ext uri="{FF2B5EF4-FFF2-40B4-BE49-F238E27FC236}">
                <a16:creationId xmlns:a16="http://schemas.microsoft.com/office/drawing/2014/main" id="{67691BBF-089F-41CB-9FEA-EADDD909323D}"/>
              </a:ext>
            </a:extLst>
          </p:cNvPr>
          <p:cNvSpPr txBox="1"/>
          <p:nvPr/>
        </p:nvSpPr>
        <p:spPr>
          <a:xfrm>
            <a:off x="239506" y="2840377"/>
            <a:ext cx="2430804" cy="707886"/>
          </a:xfrm>
          <a:prstGeom prst="rect">
            <a:avLst/>
          </a:prstGeom>
          <a:noFill/>
        </p:spPr>
        <p:txBody>
          <a:bodyPr wrap="square" rtlCol="0">
            <a:spAutoFit/>
          </a:bodyPr>
          <a:lstStyle/>
          <a:p>
            <a:pPr marL="236538" indent="-236538" algn="ctr"/>
            <a:r>
              <a:rPr lang="en-US" sz="2000" b="1" dirty="0">
                <a:solidFill>
                  <a:schemeClr val="accent1"/>
                </a:solidFill>
              </a:rPr>
              <a:t>ethylene</a:t>
            </a:r>
          </a:p>
          <a:p>
            <a:pPr marL="236538" indent="-236538" algn="ctr"/>
            <a:r>
              <a:rPr lang="en-US" sz="2000" b="1" dirty="0">
                <a:solidFill>
                  <a:schemeClr val="accent2"/>
                </a:solidFill>
              </a:rPr>
              <a:t>but ethene preferred </a:t>
            </a:r>
          </a:p>
        </p:txBody>
      </p:sp>
      <p:graphicFrame>
        <p:nvGraphicFramePr>
          <p:cNvPr id="17" name="Object 16">
            <a:extLst>
              <a:ext uri="{FF2B5EF4-FFF2-40B4-BE49-F238E27FC236}">
                <a16:creationId xmlns:a16="http://schemas.microsoft.com/office/drawing/2014/main" id="{E651C861-4E01-4128-A017-BE7A28CCA0C2}"/>
              </a:ext>
            </a:extLst>
          </p:cNvPr>
          <p:cNvGraphicFramePr>
            <a:graphicFrameLocks noChangeAspect="1"/>
          </p:cNvGraphicFramePr>
          <p:nvPr>
            <p:extLst>
              <p:ext uri="{D42A27DB-BD31-4B8C-83A1-F6EECF244321}">
                <p14:modId xmlns:p14="http://schemas.microsoft.com/office/powerpoint/2010/main" val="1633320592"/>
              </p:ext>
            </p:extLst>
          </p:nvPr>
        </p:nvGraphicFramePr>
        <p:xfrm>
          <a:off x="3044080" y="4441825"/>
          <a:ext cx="1268412" cy="777875"/>
        </p:xfrm>
        <a:graphic>
          <a:graphicData uri="http://schemas.openxmlformats.org/presentationml/2006/ole">
            <mc:AlternateContent xmlns:mc="http://schemas.openxmlformats.org/markup-compatibility/2006">
              <mc:Choice xmlns:v="urn:schemas-microsoft-com:vml" Requires="v">
                <p:oleObj spid="_x0000_s5346" name="CS ChemDraw Drawing" r:id="rId14" imgW="688045" imgH="422792" progId="ChemDraw.Document.6.0">
                  <p:embed/>
                </p:oleObj>
              </mc:Choice>
              <mc:Fallback>
                <p:oleObj name="CS ChemDraw Drawing" r:id="rId14" imgW="688045" imgH="422792" progId="ChemDraw.Document.6.0">
                  <p:embed/>
                  <p:pic>
                    <p:nvPicPr>
                      <p:cNvPr id="22" name="Object 21">
                        <a:extLst>
                          <a:ext uri="{FF2B5EF4-FFF2-40B4-BE49-F238E27FC236}">
                            <a16:creationId xmlns:a16="http://schemas.microsoft.com/office/drawing/2014/main" id="{9EA967E6-822F-41C1-937F-038C6066F715}"/>
                          </a:ext>
                        </a:extLst>
                      </p:cNvPr>
                      <p:cNvPicPr>
                        <a:picLocks noChangeAspect="1" noChangeArrowheads="1"/>
                      </p:cNvPicPr>
                      <p:nvPr/>
                    </p:nvPicPr>
                    <p:blipFill>
                      <a:blip r:embed="rId15"/>
                      <a:srcRect/>
                      <a:stretch>
                        <a:fillRect/>
                      </a:stretch>
                    </p:blipFill>
                    <p:spPr bwMode="auto">
                      <a:xfrm>
                        <a:off x="3044080" y="4441825"/>
                        <a:ext cx="126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a:extLst>
              <a:ext uri="{FF2B5EF4-FFF2-40B4-BE49-F238E27FC236}">
                <a16:creationId xmlns:a16="http://schemas.microsoft.com/office/drawing/2014/main" id="{F1F2C30A-7E49-4874-B1E2-8EEA8A6CB9A3}"/>
              </a:ext>
            </a:extLst>
          </p:cNvPr>
          <p:cNvSpPr txBox="1"/>
          <p:nvPr/>
        </p:nvSpPr>
        <p:spPr>
          <a:xfrm>
            <a:off x="1915773" y="5447099"/>
            <a:ext cx="3505200" cy="1015663"/>
          </a:xfrm>
          <a:prstGeom prst="rect">
            <a:avLst/>
          </a:prstGeom>
          <a:noFill/>
        </p:spPr>
        <p:txBody>
          <a:bodyPr wrap="square" rtlCol="0">
            <a:spAutoFit/>
          </a:bodyPr>
          <a:lstStyle/>
          <a:p>
            <a:pPr marL="236538" indent="-236538" algn="ctr"/>
            <a:r>
              <a:rPr lang="en-US" sz="2000" b="1" dirty="0">
                <a:solidFill>
                  <a:schemeClr val="accent1"/>
                </a:solidFill>
              </a:rPr>
              <a:t>styrene</a:t>
            </a:r>
          </a:p>
          <a:p>
            <a:pPr marL="236538" indent="-236538" algn="ctr"/>
            <a:r>
              <a:rPr lang="en-US" sz="2000" b="1" dirty="0">
                <a:solidFill>
                  <a:schemeClr val="accent1"/>
                </a:solidFill>
              </a:rPr>
              <a:t>also vinylbenzene</a:t>
            </a:r>
          </a:p>
          <a:p>
            <a:pPr marL="236538" indent="-236538" algn="ctr"/>
            <a:r>
              <a:rPr lang="en-US" sz="2000" b="1" dirty="0">
                <a:solidFill>
                  <a:schemeClr val="accent2"/>
                </a:solidFill>
              </a:rPr>
              <a:t>but </a:t>
            </a:r>
            <a:r>
              <a:rPr lang="en-US" sz="2000" b="1" dirty="0" err="1">
                <a:solidFill>
                  <a:schemeClr val="accent2"/>
                </a:solidFill>
              </a:rPr>
              <a:t>ethenylbenzene</a:t>
            </a:r>
            <a:r>
              <a:rPr lang="en-US" sz="2000" b="1" dirty="0">
                <a:solidFill>
                  <a:schemeClr val="accent2"/>
                </a:solidFill>
              </a:rPr>
              <a:t> preferred</a:t>
            </a:r>
          </a:p>
        </p:txBody>
      </p:sp>
      <p:sp>
        <p:nvSpPr>
          <p:cNvPr id="29" name="TextBox 28">
            <a:extLst>
              <a:ext uri="{FF2B5EF4-FFF2-40B4-BE49-F238E27FC236}">
                <a16:creationId xmlns:a16="http://schemas.microsoft.com/office/drawing/2014/main" id="{C3602110-E0FB-4D32-9954-13BE6CF6B4D4}"/>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08-027</a:t>
            </a:r>
          </a:p>
        </p:txBody>
      </p:sp>
    </p:spTree>
    <p:extLst>
      <p:ext uri="{BB962C8B-B14F-4D97-AF65-F5344CB8AC3E}">
        <p14:creationId xmlns:p14="http://schemas.microsoft.com/office/powerpoint/2010/main" val="258148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23273" y="838201"/>
            <a:ext cx="10888517" cy="461665"/>
          </a:xfrm>
          <a:prstGeom prst="rect">
            <a:avLst/>
          </a:prstGeom>
          <a:noFill/>
        </p:spPr>
        <p:txBody>
          <a:bodyPr wrap="square" rtlCol="0">
            <a:spAutoFit/>
          </a:bodyPr>
          <a:lstStyle/>
          <a:p>
            <a:pPr marL="463550" indent="-463550"/>
            <a:r>
              <a:rPr lang="en-US" sz="2400" b="1" dirty="0"/>
              <a:t>1.	</a:t>
            </a:r>
            <a:r>
              <a:rPr lang="en-US" sz="2400" b="1" dirty="0" err="1">
                <a:solidFill>
                  <a:schemeClr val="accent5"/>
                </a:solidFill>
              </a:rPr>
              <a:t>Cycloalkenes</a:t>
            </a:r>
            <a:r>
              <a:rPr lang="en-US" sz="2400" b="1" dirty="0"/>
              <a:t> are compounds with a C=C bond between two carbons in a ring.</a:t>
            </a:r>
          </a:p>
        </p:txBody>
      </p:sp>
      <p:sp>
        <p:nvSpPr>
          <p:cNvPr id="8" name="TextBox 7"/>
          <p:cNvSpPr txBox="1"/>
          <p:nvPr/>
        </p:nvSpPr>
        <p:spPr>
          <a:xfrm>
            <a:off x="805180" y="5924725"/>
            <a:ext cx="10888516" cy="707886"/>
          </a:xfrm>
          <a:prstGeom prst="rect">
            <a:avLst/>
          </a:prstGeom>
          <a:noFill/>
        </p:spPr>
        <p:txBody>
          <a:bodyPr wrap="square" rtlCol="0">
            <a:spAutoFit/>
          </a:bodyPr>
          <a:lstStyle/>
          <a:p>
            <a:pPr marL="236538" indent="-236538"/>
            <a:r>
              <a:rPr lang="en-US" sz="1600" b="1" dirty="0">
                <a:solidFill>
                  <a:schemeClr val="accent1"/>
                </a:solidFill>
              </a:rPr>
              <a:t>•</a:t>
            </a:r>
            <a:r>
              <a:rPr lang="en-US" sz="2000" b="1" dirty="0">
                <a:solidFill>
                  <a:schemeClr val="accent1"/>
                </a:solidFill>
              </a:rPr>
              <a:t> 	The locant “1” for the position of the C=C bond in a cycloalkene is omitted when alone as it is implied.</a:t>
            </a:r>
          </a:p>
        </p:txBody>
      </p:sp>
      <p:sp>
        <p:nvSpPr>
          <p:cNvPr id="15" name="TextBox 14"/>
          <p:cNvSpPr txBox="1"/>
          <p:nvPr/>
        </p:nvSpPr>
        <p:spPr>
          <a:xfrm>
            <a:off x="323273" y="1613017"/>
            <a:ext cx="10888517" cy="830997"/>
          </a:xfrm>
          <a:prstGeom prst="rect">
            <a:avLst/>
          </a:prstGeom>
          <a:noFill/>
        </p:spPr>
        <p:txBody>
          <a:bodyPr wrap="square" rtlCol="0">
            <a:spAutoFit/>
          </a:bodyPr>
          <a:lstStyle/>
          <a:p>
            <a:pPr marL="463550" indent="-463550"/>
            <a:r>
              <a:rPr lang="en-US" sz="2400" b="1" dirty="0"/>
              <a:t>2.	</a:t>
            </a:r>
            <a:r>
              <a:rPr lang="en-US" sz="2400" b="1" dirty="0" err="1"/>
              <a:t>Cycloalkenes</a:t>
            </a:r>
            <a:r>
              <a:rPr lang="en-US" sz="2400" b="1" dirty="0"/>
              <a:t> are named by numbering the ring such that the C=C bond is between C1 and C2.</a:t>
            </a:r>
          </a:p>
        </p:txBody>
      </p:sp>
      <p:sp>
        <p:nvSpPr>
          <p:cNvPr id="9" name="Rounded Rectangle 9">
            <a:extLst>
              <a:ext uri="{FF2B5EF4-FFF2-40B4-BE49-F238E27FC236}">
                <a16:creationId xmlns:a16="http://schemas.microsoft.com/office/drawing/2014/main" id="{84F79C2E-D212-44E4-B54A-2C9C318ACC06}"/>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0780854-4B1C-442B-B5AB-490B6591B116}"/>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Cycloalkenes</a:t>
            </a:r>
            <a:endParaRPr lang="en-US" sz="2000" b="1" baseline="-25000" dirty="0">
              <a:solidFill>
                <a:schemeClr val="bg1"/>
              </a:solidFill>
              <a:latin typeface="Calibri" pitchFamily="34" charset="0"/>
              <a:cs typeface="Tahoma" pitchFamily="34" charset="0"/>
            </a:endParaRPr>
          </a:p>
        </p:txBody>
      </p:sp>
      <p:sp>
        <p:nvSpPr>
          <p:cNvPr id="12" name="TextBox 11">
            <a:extLst>
              <a:ext uri="{FF2B5EF4-FFF2-40B4-BE49-F238E27FC236}">
                <a16:creationId xmlns:a16="http://schemas.microsoft.com/office/drawing/2014/main" id="{91A8F74F-0E08-42CD-9A5B-FE014EF6848D}"/>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08-029</a:t>
            </a:r>
          </a:p>
        </p:txBody>
      </p:sp>
      <p:graphicFrame>
        <p:nvGraphicFramePr>
          <p:cNvPr id="13" name="Object 12">
            <a:extLst>
              <a:ext uri="{FF2B5EF4-FFF2-40B4-BE49-F238E27FC236}">
                <a16:creationId xmlns:a16="http://schemas.microsoft.com/office/drawing/2014/main" id="{051F090D-F5AA-475F-B8E9-D69BC13D214A}"/>
              </a:ext>
            </a:extLst>
          </p:cNvPr>
          <p:cNvGraphicFramePr>
            <a:graphicFrameLocks noChangeAspect="1"/>
          </p:cNvGraphicFramePr>
          <p:nvPr>
            <p:extLst>
              <p:ext uri="{D42A27DB-BD31-4B8C-83A1-F6EECF244321}">
                <p14:modId xmlns:p14="http://schemas.microsoft.com/office/powerpoint/2010/main" val="1245733163"/>
              </p:ext>
            </p:extLst>
          </p:nvPr>
        </p:nvGraphicFramePr>
        <p:xfrm>
          <a:off x="1177156" y="3068255"/>
          <a:ext cx="687388" cy="779463"/>
        </p:xfrm>
        <a:graphic>
          <a:graphicData uri="http://schemas.openxmlformats.org/presentationml/2006/ole">
            <mc:AlternateContent xmlns:mc="http://schemas.openxmlformats.org/markup-compatibility/2006">
              <mc:Choice xmlns:v="urn:schemas-microsoft-com:vml" Requires="v">
                <p:oleObj spid="_x0000_s35896" name="CS ChemDraw Drawing" r:id="rId4" imgW="371903" imgH="422321" progId="ChemDraw.Document.6.0">
                  <p:embed/>
                </p:oleObj>
              </mc:Choice>
              <mc:Fallback>
                <p:oleObj name="CS ChemDraw Drawing" r:id="rId4" imgW="371903" imgH="422321" progId="ChemDraw.Document.6.0">
                  <p:embed/>
                  <p:pic>
                    <p:nvPicPr>
                      <p:cNvPr id="26" name="Object 25">
                        <a:extLst>
                          <a:ext uri="{FF2B5EF4-FFF2-40B4-BE49-F238E27FC236}">
                            <a16:creationId xmlns:a16="http://schemas.microsoft.com/office/drawing/2014/main" id="{2CA3BCD4-23F5-48DA-AFA9-D539C5085892}"/>
                          </a:ext>
                        </a:extLst>
                      </p:cNvPr>
                      <p:cNvPicPr>
                        <a:picLocks noChangeAspect="1" noChangeArrowheads="1"/>
                      </p:cNvPicPr>
                      <p:nvPr/>
                    </p:nvPicPr>
                    <p:blipFill>
                      <a:blip r:embed="rId5"/>
                      <a:srcRect/>
                      <a:stretch>
                        <a:fillRect/>
                      </a:stretch>
                    </p:blipFill>
                    <p:spPr bwMode="auto">
                      <a:xfrm>
                        <a:off x="1177156" y="3068255"/>
                        <a:ext cx="68738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a:extLst>
              <a:ext uri="{FF2B5EF4-FFF2-40B4-BE49-F238E27FC236}">
                <a16:creationId xmlns:a16="http://schemas.microsoft.com/office/drawing/2014/main" id="{9DB7B5C0-FE41-4A69-9D00-56B4A719E960}"/>
              </a:ext>
            </a:extLst>
          </p:cNvPr>
          <p:cNvSpPr txBox="1"/>
          <p:nvPr/>
        </p:nvSpPr>
        <p:spPr>
          <a:xfrm>
            <a:off x="250178" y="4190723"/>
            <a:ext cx="2583720" cy="707886"/>
          </a:xfrm>
          <a:prstGeom prst="rect">
            <a:avLst/>
          </a:prstGeom>
          <a:noFill/>
        </p:spPr>
        <p:txBody>
          <a:bodyPr wrap="square" rtlCol="0">
            <a:spAutoFit/>
          </a:bodyPr>
          <a:lstStyle/>
          <a:p>
            <a:pPr algn="ctr"/>
            <a:r>
              <a:rPr lang="en-US" sz="2000" b="1" dirty="0">
                <a:solidFill>
                  <a:schemeClr val="accent2"/>
                </a:solidFill>
              </a:rPr>
              <a:t>cyclohexene</a:t>
            </a:r>
          </a:p>
          <a:p>
            <a:pPr algn="ctr"/>
            <a:r>
              <a:rPr lang="en-US" sz="2000" b="1" dirty="0">
                <a:solidFill>
                  <a:schemeClr val="accent3"/>
                </a:solidFill>
              </a:rPr>
              <a:t>not cyclohex-1-ene </a:t>
            </a:r>
          </a:p>
        </p:txBody>
      </p:sp>
      <p:graphicFrame>
        <p:nvGraphicFramePr>
          <p:cNvPr id="16" name="Object 15">
            <a:extLst>
              <a:ext uri="{FF2B5EF4-FFF2-40B4-BE49-F238E27FC236}">
                <a16:creationId xmlns:a16="http://schemas.microsoft.com/office/drawing/2014/main" id="{A3BDD680-B015-4703-A947-8C13FDCE585D}"/>
              </a:ext>
            </a:extLst>
          </p:cNvPr>
          <p:cNvGraphicFramePr>
            <a:graphicFrameLocks noChangeAspect="1"/>
          </p:cNvGraphicFramePr>
          <p:nvPr>
            <p:extLst>
              <p:ext uri="{D42A27DB-BD31-4B8C-83A1-F6EECF244321}">
                <p14:modId xmlns:p14="http://schemas.microsoft.com/office/powerpoint/2010/main" val="3757780745"/>
              </p:ext>
            </p:extLst>
          </p:nvPr>
        </p:nvGraphicFramePr>
        <p:xfrm>
          <a:off x="4516249" y="2947605"/>
          <a:ext cx="1112838" cy="1020763"/>
        </p:xfrm>
        <a:graphic>
          <a:graphicData uri="http://schemas.openxmlformats.org/presentationml/2006/ole">
            <mc:AlternateContent xmlns:mc="http://schemas.openxmlformats.org/markup-compatibility/2006">
              <mc:Choice xmlns:v="urn:schemas-microsoft-com:vml" Requires="v">
                <p:oleObj spid="_x0000_s35897" name="CS ChemDraw Drawing" r:id="rId6" imgW="601094" imgH="551939" progId="ChemDraw.Document.6.0">
                  <p:embed/>
                </p:oleObj>
              </mc:Choice>
              <mc:Fallback>
                <p:oleObj name="CS ChemDraw Drawing" r:id="rId6" imgW="601094" imgH="551939" progId="ChemDraw.Document.6.0">
                  <p:embed/>
                  <p:pic>
                    <p:nvPicPr>
                      <p:cNvPr id="13" name="Object 12">
                        <a:extLst>
                          <a:ext uri="{FF2B5EF4-FFF2-40B4-BE49-F238E27FC236}">
                            <a16:creationId xmlns:a16="http://schemas.microsoft.com/office/drawing/2014/main" id="{051F090D-F5AA-475F-B8E9-D69BC13D214A}"/>
                          </a:ext>
                        </a:extLst>
                      </p:cNvPr>
                      <p:cNvPicPr>
                        <a:picLocks noChangeAspect="1" noChangeArrowheads="1"/>
                      </p:cNvPicPr>
                      <p:nvPr/>
                    </p:nvPicPr>
                    <p:blipFill>
                      <a:blip r:embed="rId7"/>
                      <a:srcRect/>
                      <a:stretch>
                        <a:fillRect/>
                      </a:stretch>
                    </p:blipFill>
                    <p:spPr bwMode="auto">
                      <a:xfrm>
                        <a:off x="4516249" y="2947605"/>
                        <a:ext cx="111283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31486008-EADD-4BFD-B7DD-4AA5B2F89389}"/>
              </a:ext>
            </a:extLst>
          </p:cNvPr>
          <p:cNvSpPr txBox="1"/>
          <p:nvPr/>
        </p:nvSpPr>
        <p:spPr>
          <a:xfrm>
            <a:off x="3012706" y="4190723"/>
            <a:ext cx="3796413" cy="1015663"/>
          </a:xfrm>
          <a:prstGeom prst="rect">
            <a:avLst/>
          </a:prstGeom>
          <a:noFill/>
        </p:spPr>
        <p:txBody>
          <a:bodyPr wrap="square" rtlCol="0">
            <a:spAutoFit/>
          </a:bodyPr>
          <a:lstStyle/>
          <a:p>
            <a:pPr algn="ctr"/>
            <a:r>
              <a:rPr lang="en-US" sz="2000" b="1" dirty="0">
                <a:solidFill>
                  <a:schemeClr val="accent2"/>
                </a:solidFill>
              </a:rPr>
              <a:t>3,3-dimethylcycloheptene</a:t>
            </a:r>
          </a:p>
          <a:p>
            <a:pPr algn="ctr"/>
            <a:r>
              <a:rPr lang="en-US" sz="2000" b="1" dirty="0">
                <a:solidFill>
                  <a:schemeClr val="accent3"/>
                </a:solidFill>
              </a:rPr>
              <a:t>not 1,1-dimethylcyclohept-2-ene</a:t>
            </a:r>
          </a:p>
          <a:p>
            <a:pPr algn="ctr"/>
            <a:r>
              <a:rPr lang="en-US" sz="2000" b="1" dirty="0">
                <a:solidFill>
                  <a:schemeClr val="accent3"/>
                </a:solidFill>
              </a:rPr>
              <a:t>not 7,7-dimethylcycloheptene</a:t>
            </a:r>
          </a:p>
        </p:txBody>
      </p:sp>
      <p:graphicFrame>
        <p:nvGraphicFramePr>
          <p:cNvPr id="18" name="Object 17">
            <a:extLst>
              <a:ext uri="{FF2B5EF4-FFF2-40B4-BE49-F238E27FC236}">
                <a16:creationId xmlns:a16="http://schemas.microsoft.com/office/drawing/2014/main" id="{0159EAB6-105D-4360-9D67-E0682D23A33D}"/>
              </a:ext>
            </a:extLst>
          </p:cNvPr>
          <p:cNvGraphicFramePr>
            <a:graphicFrameLocks noChangeAspect="1"/>
          </p:cNvGraphicFramePr>
          <p:nvPr>
            <p:extLst>
              <p:ext uri="{D42A27DB-BD31-4B8C-83A1-F6EECF244321}">
                <p14:modId xmlns:p14="http://schemas.microsoft.com/office/powerpoint/2010/main" val="3520829011"/>
              </p:ext>
            </p:extLst>
          </p:nvPr>
        </p:nvGraphicFramePr>
        <p:xfrm>
          <a:off x="9057187" y="2934111"/>
          <a:ext cx="1119187" cy="1047750"/>
        </p:xfrm>
        <a:graphic>
          <a:graphicData uri="http://schemas.openxmlformats.org/presentationml/2006/ole">
            <mc:AlternateContent xmlns:mc="http://schemas.openxmlformats.org/markup-compatibility/2006">
              <mc:Choice xmlns:v="urn:schemas-microsoft-com:vml" Requires="v">
                <p:oleObj spid="_x0000_s35898" name="CS ChemDraw Drawing" r:id="rId8" imgW="605347" imgH="567494" progId="ChemDraw.Document.6.0">
                  <p:embed/>
                </p:oleObj>
              </mc:Choice>
              <mc:Fallback>
                <p:oleObj name="CS ChemDraw Drawing" r:id="rId8" imgW="605347" imgH="567494" progId="ChemDraw.Document.6.0">
                  <p:embed/>
                  <p:pic>
                    <p:nvPicPr>
                      <p:cNvPr id="13" name="Object 12">
                        <a:extLst>
                          <a:ext uri="{FF2B5EF4-FFF2-40B4-BE49-F238E27FC236}">
                            <a16:creationId xmlns:a16="http://schemas.microsoft.com/office/drawing/2014/main" id="{051F090D-F5AA-475F-B8E9-D69BC13D214A}"/>
                          </a:ext>
                        </a:extLst>
                      </p:cNvPr>
                      <p:cNvPicPr>
                        <a:picLocks noChangeAspect="1" noChangeArrowheads="1"/>
                      </p:cNvPicPr>
                      <p:nvPr/>
                    </p:nvPicPr>
                    <p:blipFill>
                      <a:blip r:embed="rId9"/>
                      <a:srcRect/>
                      <a:stretch>
                        <a:fillRect/>
                      </a:stretch>
                    </p:blipFill>
                    <p:spPr bwMode="auto">
                      <a:xfrm>
                        <a:off x="9057187" y="2934111"/>
                        <a:ext cx="111918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CBB24C1D-E69B-4B44-BD70-E7EC8418E994}"/>
              </a:ext>
            </a:extLst>
          </p:cNvPr>
          <p:cNvSpPr txBox="1"/>
          <p:nvPr/>
        </p:nvSpPr>
        <p:spPr>
          <a:xfrm>
            <a:off x="7146758" y="4190723"/>
            <a:ext cx="4897460" cy="1015663"/>
          </a:xfrm>
          <a:prstGeom prst="rect">
            <a:avLst/>
          </a:prstGeom>
          <a:noFill/>
        </p:spPr>
        <p:txBody>
          <a:bodyPr wrap="square" rtlCol="0">
            <a:spAutoFit/>
          </a:bodyPr>
          <a:lstStyle/>
          <a:p>
            <a:pPr algn="ctr"/>
            <a:r>
              <a:rPr lang="en-US" sz="2000" b="1" dirty="0">
                <a:solidFill>
                  <a:schemeClr val="accent2"/>
                </a:solidFill>
              </a:rPr>
              <a:t>5,5-dichloro-1-methylcyclopentene</a:t>
            </a:r>
          </a:p>
          <a:p>
            <a:pPr algn="ctr"/>
            <a:r>
              <a:rPr lang="en-US" sz="2000" b="1" dirty="0">
                <a:solidFill>
                  <a:schemeClr val="accent3"/>
                </a:solidFill>
              </a:rPr>
              <a:t>not 5,5-dichloromethylcyclopentene</a:t>
            </a:r>
          </a:p>
          <a:p>
            <a:pPr algn="ctr"/>
            <a:r>
              <a:rPr lang="en-US" sz="2000" b="1" dirty="0">
                <a:solidFill>
                  <a:schemeClr val="accent3"/>
                </a:solidFill>
              </a:rPr>
              <a:t>not 1,1-dichloro-2-methylcyclopent-2-ene</a:t>
            </a:r>
          </a:p>
        </p:txBody>
      </p:sp>
    </p:spTree>
    <p:extLst>
      <p:ext uri="{BB962C8B-B14F-4D97-AF65-F5344CB8AC3E}">
        <p14:creationId xmlns:p14="http://schemas.microsoft.com/office/powerpoint/2010/main" val="198354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4"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23273" y="741946"/>
            <a:ext cx="11328108" cy="830997"/>
          </a:xfrm>
          <a:prstGeom prst="rect">
            <a:avLst/>
          </a:prstGeom>
          <a:noFill/>
        </p:spPr>
        <p:txBody>
          <a:bodyPr wrap="square" rtlCol="0">
            <a:spAutoFit/>
          </a:bodyPr>
          <a:lstStyle/>
          <a:p>
            <a:pPr marL="463550" indent="-463550"/>
            <a:r>
              <a:rPr lang="en-US" sz="2400" b="1" dirty="0"/>
              <a:t>1.	When contained in small rings—fewer than 8 atoms—it is assumed all double bonds are </a:t>
            </a:r>
            <a:r>
              <a:rPr lang="en-US" sz="2400" b="1" i="1" dirty="0"/>
              <a:t>cis</a:t>
            </a:r>
            <a:r>
              <a:rPr lang="en-US" sz="2400" b="1" dirty="0"/>
              <a:t>- with respect to the ring sides if no </a:t>
            </a:r>
            <a:r>
              <a:rPr lang="en-US" sz="2400" b="1" i="1" dirty="0"/>
              <a:t>E</a:t>
            </a:r>
            <a:r>
              <a:rPr lang="en-US" sz="2400" b="1" dirty="0"/>
              <a:t>- or </a:t>
            </a:r>
            <a:r>
              <a:rPr lang="en-US" sz="2400" b="1" i="1" dirty="0"/>
              <a:t>Z</a:t>
            </a:r>
            <a:r>
              <a:rPr lang="en-US" sz="2400" b="1" dirty="0"/>
              <a:t>- descriptor is given.</a:t>
            </a:r>
          </a:p>
        </p:txBody>
      </p:sp>
      <p:sp>
        <p:nvSpPr>
          <p:cNvPr id="15" name="TextBox 14"/>
          <p:cNvSpPr txBox="1"/>
          <p:nvPr/>
        </p:nvSpPr>
        <p:spPr>
          <a:xfrm>
            <a:off x="323273" y="3725737"/>
            <a:ext cx="10888517" cy="830997"/>
          </a:xfrm>
          <a:prstGeom prst="rect">
            <a:avLst/>
          </a:prstGeom>
          <a:noFill/>
        </p:spPr>
        <p:txBody>
          <a:bodyPr wrap="square" rtlCol="0">
            <a:spAutoFit/>
          </a:bodyPr>
          <a:lstStyle/>
          <a:p>
            <a:pPr marL="463550" indent="-463550">
              <a:buAutoNum type="arabicPeriod" startAt="2"/>
            </a:pPr>
            <a:r>
              <a:rPr lang="en-US" sz="2400" b="1" dirty="0"/>
              <a:t>Incorporate these rules for cycloalkenes with the other rules for nomenclature we have learned.</a:t>
            </a:r>
          </a:p>
        </p:txBody>
      </p:sp>
      <p:sp>
        <p:nvSpPr>
          <p:cNvPr id="9" name="Rounded Rectangle 9">
            <a:extLst>
              <a:ext uri="{FF2B5EF4-FFF2-40B4-BE49-F238E27FC236}">
                <a16:creationId xmlns:a16="http://schemas.microsoft.com/office/drawing/2014/main" id="{84F79C2E-D212-44E4-B54A-2C9C318ACC06}"/>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0780854-4B1C-442B-B5AB-490B6591B116}"/>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Cycloalkenes</a:t>
            </a:r>
            <a:endParaRPr lang="en-US" sz="2000" b="1" baseline="-25000" dirty="0">
              <a:solidFill>
                <a:schemeClr val="bg1"/>
              </a:solidFill>
              <a:latin typeface="Calibri" pitchFamily="34" charset="0"/>
              <a:cs typeface="Tahoma" pitchFamily="34" charset="0"/>
            </a:endParaRPr>
          </a:p>
        </p:txBody>
      </p:sp>
      <p:sp>
        <p:nvSpPr>
          <p:cNvPr id="12" name="TextBox 11">
            <a:extLst>
              <a:ext uri="{FF2B5EF4-FFF2-40B4-BE49-F238E27FC236}">
                <a16:creationId xmlns:a16="http://schemas.microsoft.com/office/drawing/2014/main" id="{91A8F74F-0E08-42CD-9A5B-FE014EF6848D}"/>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08-029</a:t>
            </a:r>
          </a:p>
        </p:txBody>
      </p:sp>
      <p:graphicFrame>
        <p:nvGraphicFramePr>
          <p:cNvPr id="18" name="Object 17">
            <a:extLst>
              <a:ext uri="{FF2B5EF4-FFF2-40B4-BE49-F238E27FC236}">
                <a16:creationId xmlns:a16="http://schemas.microsoft.com/office/drawing/2014/main" id="{0159EAB6-105D-4360-9D67-E0682D23A33D}"/>
              </a:ext>
            </a:extLst>
          </p:cNvPr>
          <p:cNvGraphicFramePr>
            <a:graphicFrameLocks noChangeAspect="1"/>
          </p:cNvGraphicFramePr>
          <p:nvPr>
            <p:extLst>
              <p:ext uri="{D42A27DB-BD31-4B8C-83A1-F6EECF244321}">
                <p14:modId xmlns:p14="http://schemas.microsoft.com/office/powerpoint/2010/main" val="4086144255"/>
              </p:ext>
            </p:extLst>
          </p:nvPr>
        </p:nvGraphicFramePr>
        <p:xfrm>
          <a:off x="3815791" y="1905862"/>
          <a:ext cx="679450" cy="677863"/>
        </p:xfrm>
        <a:graphic>
          <a:graphicData uri="http://schemas.openxmlformats.org/presentationml/2006/ole">
            <mc:AlternateContent xmlns:mc="http://schemas.openxmlformats.org/markup-compatibility/2006">
              <mc:Choice xmlns:v="urn:schemas-microsoft-com:vml" Requires="v">
                <p:oleObj spid="_x0000_s36935" name="CS ChemDraw Drawing" r:id="rId4" imgW="367650" imgH="366231" progId="ChemDraw.Document.6.0">
                  <p:embed/>
                </p:oleObj>
              </mc:Choice>
              <mc:Fallback>
                <p:oleObj name="CS ChemDraw Drawing" r:id="rId4" imgW="367650" imgH="366231" progId="ChemDraw.Document.6.0">
                  <p:embed/>
                  <p:pic>
                    <p:nvPicPr>
                      <p:cNvPr id="18" name="Object 17">
                        <a:extLst>
                          <a:ext uri="{FF2B5EF4-FFF2-40B4-BE49-F238E27FC236}">
                            <a16:creationId xmlns:a16="http://schemas.microsoft.com/office/drawing/2014/main" id="{0159EAB6-105D-4360-9D67-E0682D23A33D}"/>
                          </a:ext>
                        </a:extLst>
                      </p:cNvPr>
                      <p:cNvPicPr>
                        <a:picLocks noChangeAspect="1" noChangeArrowheads="1"/>
                      </p:cNvPicPr>
                      <p:nvPr/>
                    </p:nvPicPr>
                    <p:blipFill>
                      <a:blip r:embed="rId5"/>
                      <a:srcRect/>
                      <a:stretch>
                        <a:fillRect/>
                      </a:stretch>
                    </p:blipFill>
                    <p:spPr bwMode="auto">
                      <a:xfrm>
                        <a:off x="3815791" y="1905862"/>
                        <a:ext cx="6794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CBB24C1D-E69B-4B44-BD70-E7EC8418E994}"/>
              </a:ext>
            </a:extLst>
          </p:cNvPr>
          <p:cNvSpPr txBox="1"/>
          <p:nvPr/>
        </p:nvSpPr>
        <p:spPr>
          <a:xfrm>
            <a:off x="1684459" y="2795050"/>
            <a:ext cx="4897460" cy="707886"/>
          </a:xfrm>
          <a:prstGeom prst="rect">
            <a:avLst/>
          </a:prstGeom>
          <a:noFill/>
        </p:spPr>
        <p:txBody>
          <a:bodyPr wrap="square" rtlCol="0">
            <a:spAutoFit/>
          </a:bodyPr>
          <a:lstStyle/>
          <a:p>
            <a:pPr algn="ctr"/>
            <a:r>
              <a:rPr lang="en-US" sz="2000" b="1" dirty="0">
                <a:solidFill>
                  <a:schemeClr val="accent2"/>
                </a:solidFill>
              </a:rPr>
              <a:t>1-methylcyclobutene</a:t>
            </a:r>
          </a:p>
          <a:p>
            <a:pPr algn="ctr"/>
            <a:r>
              <a:rPr lang="en-US" sz="2000" b="1" dirty="0">
                <a:solidFill>
                  <a:schemeClr val="accent2"/>
                </a:solidFill>
              </a:rPr>
              <a:t>(1</a:t>
            </a:r>
            <a:r>
              <a:rPr lang="en-US" sz="2000" b="1" i="1" dirty="0">
                <a:solidFill>
                  <a:schemeClr val="accent2"/>
                </a:solidFill>
              </a:rPr>
              <a:t>Z</a:t>
            </a:r>
            <a:r>
              <a:rPr lang="en-US" sz="2000" b="1" dirty="0">
                <a:solidFill>
                  <a:schemeClr val="accent2"/>
                </a:solidFill>
              </a:rPr>
              <a:t>)-1-methylcyclobutene</a:t>
            </a:r>
          </a:p>
        </p:txBody>
      </p:sp>
      <p:graphicFrame>
        <p:nvGraphicFramePr>
          <p:cNvPr id="21" name="Object 20">
            <a:extLst>
              <a:ext uri="{FF2B5EF4-FFF2-40B4-BE49-F238E27FC236}">
                <a16:creationId xmlns:a16="http://schemas.microsoft.com/office/drawing/2014/main" id="{167C36AE-7C6C-4433-BCF6-EBD49B77508B}"/>
              </a:ext>
            </a:extLst>
          </p:cNvPr>
          <p:cNvGraphicFramePr>
            <a:graphicFrameLocks noChangeAspect="1"/>
          </p:cNvGraphicFramePr>
          <p:nvPr>
            <p:extLst>
              <p:ext uri="{D42A27DB-BD31-4B8C-83A1-F6EECF244321}">
                <p14:modId xmlns:p14="http://schemas.microsoft.com/office/powerpoint/2010/main" val="1021395070"/>
              </p:ext>
            </p:extLst>
          </p:nvPr>
        </p:nvGraphicFramePr>
        <p:xfrm>
          <a:off x="7968817" y="1863684"/>
          <a:ext cx="825500" cy="763588"/>
        </p:xfrm>
        <a:graphic>
          <a:graphicData uri="http://schemas.openxmlformats.org/presentationml/2006/ole">
            <mc:AlternateContent xmlns:mc="http://schemas.openxmlformats.org/markup-compatibility/2006">
              <mc:Choice xmlns:v="urn:schemas-microsoft-com:vml" Requires="v">
                <p:oleObj spid="_x0000_s36936" name="CS ChemDraw Drawing" r:id="rId6" imgW="448458" imgH="413365" progId="ChemDraw.Document.6.0">
                  <p:embed/>
                </p:oleObj>
              </mc:Choice>
              <mc:Fallback>
                <p:oleObj name="CS ChemDraw Drawing" r:id="rId6" imgW="448458" imgH="413365" progId="ChemDraw.Document.6.0">
                  <p:embed/>
                  <p:pic>
                    <p:nvPicPr>
                      <p:cNvPr id="18" name="Object 17">
                        <a:extLst>
                          <a:ext uri="{FF2B5EF4-FFF2-40B4-BE49-F238E27FC236}">
                            <a16:creationId xmlns:a16="http://schemas.microsoft.com/office/drawing/2014/main" id="{0159EAB6-105D-4360-9D67-E0682D23A33D}"/>
                          </a:ext>
                        </a:extLst>
                      </p:cNvPr>
                      <p:cNvPicPr>
                        <a:picLocks noChangeAspect="1" noChangeArrowheads="1"/>
                      </p:cNvPicPr>
                      <p:nvPr/>
                    </p:nvPicPr>
                    <p:blipFill>
                      <a:blip r:embed="rId7"/>
                      <a:srcRect/>
                      <a:stretch>
                        <a:fillRect/>
                      </a:stretch>
                    </p:blipFill>
                    <p:spPr bwMode="auto">
                      <a:xfrm>
                        <a:off x="7968817" y="1863684"/>
                        <a:ext cx="8255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90832B43-6C12-497A-902C-19CDC6AE3A40}"/>
              </a:ext>
            </a:extLst>
          </p:cNvPr>
          <p:cNvSpPr txBox="1"/>
          <p:nvPr/>
        </p:nvSpPr>
        <p:spPr>
          <a:xfrm>
            <a:off x="5909926" y="2795050"/>
            <a:ext cx="4897460" cy="707886"/>
          </a:xfrm>
          <a:prstGeom prst="rect">
            <a:avLst/>
          </a:prstGeom>
          <a:noFill/>
        </p:spPr>
        <p:txBody>
          <a:bodyPr wrap="square" rtlCol="0">
            <a:spAutoFit/>
          </a:bodyPr>
          <a:lstStyle/>
          <a:p>
            <a:pPr algn="ctr"/>
            <a:r>
              <a:rPr lang="en-US" sz="2000" b="1" dirty="0">
                <a:solidFill>
                  <a:schemeClr val="accent2"/>
                </a:solidFill>
              </a:rPr>
              <a:t>1-bromocyclobutene</a:t>
            </a:r>
          </a:p>
          <a:p>
            <a:pPr algn="ctr"/>
            <a:r>
              <a:rPr lang="en-US" sz="2000" b="1" dirty="0">
                <a:solidFill>
                  <a:schemeClr val="accent2"/>
                </a:solidFill>
              </a:rPr>
              <a:t>(1</a:t>
            </a:r>
            <a:r>
              <a:rPr lang="en-US" sz="2000" b="1" i="1" dirty="0">
                <a:solidFill>
                  <a:schemeClr val="accent2"/>
                </a:solidFill>
              </a:rPr>
              <a:t>E</a:t>
            </a:r>
            <a:r>
              <a:rPr lang="en-US" sz="2000" b="1" dirty="0">
                <a:solidFill>
                  <a:schemeClr val="accent2"/>
                </a:solidFill>
              </a:rPr>
              <a:t>)-1-methylcyclobutene</a:t>
            </a:r>
          </a:p>
        </p:txBody>
      </p:sp>
      <p:graphicFrame>
        <p:nvGraphicFramePr>
          <p:cNvPr id="23" name="Object 22">
            <a:extLst>
              <a:ext uri="{FF2B5EF4-FFF2-40B4-BE49-F238E27FC236}">
                <a16:creationId xmlns:a16="http://schemas.microsoft.com/office/drawing/2014/main" id="{3C987BC5-2F4B-44F4-8E4B-3B7322F1351C}"/>
              </a:ext>
            </a:extLst>
          </p:cNvPr>
          <p:cNvGraphicFramePr>
            <a:graphicFrameLocks noChangeAspect="1"/>
          </p:cNvGraphicFramePr>
          <p:nvPr>
            <p:extLst>
              <p:ext uri="{D42A27DB-BD31-4B8C-83A1-F6EECF244321}">
                <p14:modId xmlns:p14="http://schemas.microsoft.com/office/powerpoint/2010/main" val="886683836"/>
              </p:ext>
            </p:extLst>
          </p:nvPr>
        </p:nvGraphicFramePr>
        <p:xfrm>
          <a:off x="2152442" y="5013096"/>
          <a:ext cx="989013" cy="806450"/>
        </p:xfrm>
        <a:graphic>
          <a:graphicData uri="http://schemas.openxmlformats.org/presentationml/2006/ole">
            <mc:AlternateContent xmlns:mc="http://schemas.openxmlformats.org/markup-compatibility/2006">
              <mc:Choice xmlns:v="urn:schemas-microsoft-com:vml" Requires="v">
                <p:oleObj spid="_x0000_s36937" name="CS ChemDraw Drawing" r:id="rId8" imgW="536826" imgH="435990" progId="ChemDraw.Document.6.0">
                  <p:embed/>
                </p:oleObj>
              </mc:Choice>
              <mc:Fallback>
                <p:oleObj name="CS ChemDraw Drawing" r:id="rId8" imgW="536826" imgH="435990" progId="ChemDraw.Document.6.0">
                  <p:embed/>
                  <p:pic>
                    <p:nvPicPr>
                      <p:cNvPr id="18" name="Object 17">
                        <a:extLst>
                          <a:ext uri="{FF2B5EF4-FFF2-40B4-BE49-F238E27FC236}">
                            <a16:creationId xmlns:a16="http://schemas.microsoft.com/office/drawing/2014/main" id="{0159EAB6-105D-4360-9D67-E0682D23A33D}"/>
                          </a:ext>
                        </a:extLst>
                      </p:cNvPr>
                      <p:cNvPicPr>
                        <a:picLocks noChangeAspect="1" noChangeArrowheads="1"/>
                      </p:cNvPicPr>
                      <p:nvPr/>
                    </p:nvPicPr>
                    <p:blipFill>
                      <a:blip r:embed="rId9"/>
                      <a:srcRect/>
                      <a:stretch>
                        <a:fillRect/>
                      </a:stretch>
                    </p:blipFill>
                    <p:spPr bwMode="auto">
                      <a:xfrm>
                        <a:off x="2152442" y="5013096"/>
                        <a:ext cx="989013"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a:extLst>
              <a:ext uri="{FF2B5EF4-FFF2-40B4-BE49-F238E27FC236}">
                <a16:creationId xmlns:a16="http://schemas.microsoft.com/office/drawing/2014/main" id="{7E193DD6-D329-493B-A795-CB49166ADF03}"/>
              </a:ext>
            </a:extLst>
          </p:cNvPr>
          <p:cNvSpPr txBox="1"/>
          <p:nvPr/>
        </p:nvSpPr>
        <p:spPr>
          <a:xfrm>
            <a:off x="190933" y="6076621"/>
            <a:ext cx="4897460" cy="400110"/>
          </a:xfrm>
          <a:prstGeom prst="rect">
            <a:avLst/>
          </a:prstGeom>
          <a:noFill/>
        </p:spPr>
        <p:txBody>
          <a:bodyPr wrap="square" rtlCol="0">
            <a:spAutoFit/>
          </a:bodyPr>
          <a:lstStyle/>
          <a:p>
            <a:pPr algn="ctr"/>
            <a:r>
              <a:rPr lang="en-US" sz="2000" b="1" dirty="0" err="1">
                <a:solidFill>
                  <a:schemeClr val="accent2"/>
                </a:solidFill>
              </a:rPr>
              <a:t>methylidenecyclohexane</a:t>
            </a:r>
            <a:endParaRPr lang="en-US" sz="2000" b="1" dirty="0">
              <a:solidFill>
                <a:schemeClr val="accent2"/>
              </a:solidFill>
            </a:endParaRPr>
          </a:p>
        </p:txBody>
      </p:sp>
      <p:sp>
        <p:nvSpPr>
          <p:cNvPr id="26" name="TextBox 25">
            <a:extLst>
              <a:ext uri="{FF2B5EF4-FFF2-40B4-BE49-F238E27FC236}">
                <a16:creationId xmlns:a16="http://schemas.microsoft.com/office/drawing/2014/main" id="{B264E195-52B5-48B9-A573-5C6CDAA104C5}"/>
              </a:ext>
            </a:extLst>
          </p:cNvPr>
          <p:cNvSpPr txBox="1"/>
          <p:nvPr/>
        </p:nvSpPr>
        <p:spPr>
          <a:xfrm>
            <a:off x="4822262" y="6076621"/>
            <a:ext cx="6809873" cy="400110"/>
          </a:xfrm>
          <a:prstGeom prst="rect">
            <a:avLst/>
          </a:prstGeom>
          <a:noFill/>
        </p:spPr>
        <p:txBody>
          <a:bodyPr wrap="square" rtlCol="0">
            <a:spAutoFit/>
          </a:bodyPr>
          <a:lstStyle/>
          <a:p>
            <a:pPr algn="ctr"/>
            <a:r>
              <a:rPr lang="en-US" sz="2000" b="1" dirty="0">
                <a:solidFill>
                  <a:schemeClr val="accent2"/>
                </a:solidFill>
              </a:rPr>
              <a:t>(1</a:t>
            </a:r>
            <a:r>
              <a:rPr lang="en-US" sz="2000" b="1" i="1" dirty="0">
                <a:solidFill>
                  <a:schemeClr val="accent2"/>
                </a:solidFill>
              </a:rPr>
              <a:t>E</a:t>
            </a:r>
            <a:r>
              <a:rPr lang="en-US" sz="2000" b="1" dirty="0">
                <a:solidFill>
                  <a:schemeClr val="accent2"/>
                </a:solidFill>
              </a:rPr>
              <a:t>,4</a:t>
            </a:r>
            <a:r>
              <a:rPr lang="en-US" sz="2000" b="1" i="1" dirty="0">
                <a:solidFill>
                  <a:schemeClr val="accent2"/>
                </a:solidFill>
              </a:rPr>
              <a:t>S</a:t>
            </a:r>
            <a:r>
              <a:rPr lang="en-US" sz="2000" b="1" dirty="0">
                <a:solidFill>
                  <a:schemeClr val="accent2"/>
                </a:solidFill>
              </a:rPr>
              <a:t>,8</a:t>
            </a:r>
            <a:r>
              <a:rPr lang="en-US" sz="2000" b="1" i="1" dirty="0">
                <a:solidFill>
                  <a:schemeClr val="accent2"/>
                </a:solidFill>
              </a:rPr>
              <a:t>S</a:t>
            </a:r>
            <a:r>
              <a:rPr lang="en-US" sz="2000" b="1" dirty="0">
                <a:solidFill>
                  <a:schemeClr val="accent2"/>
                </a:solidFill>
              </a:rPr>
              <a:t>)-4-chloro-8-methyl-1-(pent-1-en-2-yl)cyclooctene</a:t>
            </a:r>
          </a:p>
        </p:txBody>
      </p:sp>
      <p:graphicFrame>
        <p:nvGraphicFramePr>
          <p:cNvPr id="27" name="Object 26">
            <a:extLst>
              <a:ext uri="{FF2B5EF4-FFF2-40B4-BE49-F238E27FC236}">
                <a16:creationId xmlns:a16="http://schemas.microsoft.com/office/drawing/2014/main" id="{5CC119FE-AB63-46A1-8D26-BF5B36C10EC9}"/>
              </a:ext>
            </a:extLst>
          </p:cNvPr>
          <p:cNvGraphicFramePr>
            <a:graphicFrameLocks noChangeAspect="1"/>
          </p:cNvGraphicFramePr>
          <p:nvPr>
            <p:extLst>
              <p:ext uri="{D42A27DB-BD31-4B8C-83A1-F6EECF244321}">
                <p14:modId xmlns:p14="http://schemas.microsoft.com/office/powerpoint/2010/main" val="4172795933"/>
              </p:ext>
            </p:extLst>
          </p:nvPr>
        </p:nvGraphicFramePr>
        <p:xfrm>
          <a:off x="6878638" y="4689172"/>
          <a:ext cx="2571750" cy="1136650"/>
        </p:xfrm>
        <a:graphic>
          <a:graphicData uri="http://schemas.openxmlformats.org/presentationml/2006/ole">
            <mc:AlternateContent xmlns:mc="http://schemas.openxmlformats.org/markup-compatibility/2006">
              <mc:Choice xmlns:v="urn:schemas-microsoft-com:vml" Requires="v">
                <p:oleObj spid="_x0000_s36938" name="CS ChemDraw Drawing" r:id="rId10" imgW="1394519" imgH="617456" progId="ChemDraw.Document.6.0">
                  <p:embed/>
                </p:oleObj>
              </mc:Choice>
              <mc:Fallback>
                <p:oleObj name="CS ChemDraw Drawing" r:id="rId10" imgW="1394519" imgH="617456" progId="ChemDraw.Document.6.0">
                  <p:embed/>
                  <p:pic>
                    <p:nvPicPr>
                      <p:cNvPr id="9" name="Object 8">
                        <a:extLst>
                          <a:ext uri="{FF2B5EF4-FFF2-40B4-BE49-F238E27FC236}">
                            <a16:creationId xmlns:a16="http://schemas.microsoft.com/office/drawing/2014/main" id="{9BCB0FD2-DE38-4F94-B279-A4376649B8FE}"/>
                          </a:ext>
                        </a:extLst>
                      </p:cNvPr>
                      <p:cNvPicPr>
                        <a:picLocks noChangeAspect="1" noChangeArrowheads="1"/>
                      </p:cNvPicPr>
                      <p:nvPr/>
                    </p:nvPicPr>
                    <p:blipFill>
                      <a:blip r:embed="rId11"/>
                      <a:srcRect/>
                      <a:stretch>
                        <a:fillRect/>
                      </a:stretch>
                    </p:blipFill>
                    <p:spPr bwMode="auto">
                      <a:xfrm>
                        <a:off x="6878638" y="4689172"/>
                        <a:ext cx="25717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25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3273" y="838201"/>
            <a:ext cx="9963729" cy="461665"/>
          </a:xfrm>
          <a:prstGeom prst="rect">
            <a:avLst/>
          </a:prstGeom>
          <a:noFill/>
        </p:spPr>
        <p:txBody>
          <a:bodyPr wrap="square" rtlCol="0">
            <a:spAutoFit/>
          </a:bodyPr>
          <a:lstStyle/>
          <a:p>
            <a:pPr marL="463550" indent="-463550"/>
            <a:r>
              <a:rPr lang="en-US" sz="2400" b="1" dirty="0"/>
              <a:t>1.	Compounds with multiple C=C double bonds are called </a:t>
            </a:r>
            <a:r>
              <a:rPr lang="en-US" sz="2400" b="1" dirty="0" err="1">
                <a:solidFill>
                  <a:schemeClr val="accent5"/>
                </a:solidFill>
              </a:rPr>
              <a:t>polyenes</a:t>
            </a:r>
            <a:r>
              <a:rPr lang="en-US" sz="2400" b="1" dirty="0"/>
              <a:t>.</a:t>
            </a:r>
          </a:p>
        </p:txBody>
      </p:sp>
      <p:sp>
        <p:nvSpPr>
          <p:cNvPr id="7" name="TextBox 6"/>
          <p:cNvSpPr txBox="1"/>
          <p:nvPr/>
        </p:nvSpPr>
        <p:spPr>
          <a:xfrm>
            <a:off x="323273" y="1672387"/>
            <a:ext cx="10826172" cy="830997"/>
          </a:xfrm>
          <a:prstGeom prst="rect">
            <a:avLst/>
          </a:prstGeom>
          <a:noFill/>
        </p:spPr>
        <p:txBody>
          <a:bodyPr wrap="square" rtlCol="0">
            <a:spAutoFit/>
          </a:bodyPr>
          <a:lstStyle/>
          <a:p>
            <a:pPr marL="463550" indent="-463550"/>
            <a:r>
              <a:rPr lang="en-US" sz="2400" b="1" dirty="0"/>
              <a:t>2.	When multiple C=C bonds appear in the longest chain, replace the </a:t>
            </a:r>
            <a:r>
              <a:rPr lang="en-US" sz="2400" b="1" dirty="0">
                <a:solidFill>
                  <a:schemeClr val="accent5"/>
                </a:solidFill>
              </a:rPr>
              <a:t>–ne </a:t>
            </a:r>
            <a:r>
              <a:rPr lang="en-US" sz="2400" b="1" dirty="0"/>
              <a:t>suffix from the parent hydrocarbon with </a:t>
            </a:r>
            <a:r>
              <a:rPr lang="en-US" sz="2400" b="1" dirty="0">
                <a:solidFill>
                  <a:schemeClr val="accent5"/>
                </a:solidFill>
              </a:rPr>
              <a:t>–diene</a:t>
            </a:r>
            <a:r>
              <a:rPr lang="en-US" sz="2400" b="1" dirty="0"/>
              <a:t> (for 2), </a:t>
            </a:r>
            <a:r>
              <a:rPr lang="en-US" sz="2400" b="1" dirty="0">
                <a:solidFill>
                  <a:schemeClr val="accent5"/>
                </a:solidFill>
              </a:rPr>
              <a:t>–triene</a:t>
            </a:r>
            <a:r>
              <a:rPr lang="en-US" sz="2400" b="1" dirty="0"/>
              <a:t> (for 3), etc.</a:t>
            </a:r>
          </a:p>
        </p:txBody>
      </p:sp>
      <p:graphicFrame>
        <p:nvGraphicFramePr>
          <p:cNvPr id="8" name="Object 7"/>
          <p:cNvGraphicFramePr>
            <a:graphicFrameLocks noChangeAspect="1"/>
          </p:cNvGraphicFramePr>
          <p:nvPr>
            <p:extLst>
              <p:ext uri="{D42A27DB-BD31-4B8C-83A1-F6EECF244321}">
                <p14:modId xmlns:p14="http://schemas.microsoft.com/office/powerpoint/2010/main" val="2313285055"/>
              </p:ext>
            </p:extLst>
          </p:nvPr>
        </p:nvGraphicFramePr>
        <p:xfrm>
          <a:off x="2897485" y="3786937"/>
          <a:ext cx="1550987" cy="749300"/>
        </p:xfrm>
        <a:graphic>
          <a:graphicData uri="http://schemas.openxmlformats.org/presentationml/2006/ole">
            <mc:AlternateContent xmlns:mc="http://schemas.openxmlformats.org/markup-compatibility/2006">
              <mc:Choice xmlns:v="urn:schemas-microsoft-com:vml" Requires="v">
                <p:oleObj spid="_x0000_s4180" name="CS ChemDraw Drawing" r:id="rId4" imgW="839246" imgH="406520" progId="ChemDraw.Document.6.0">
                  <p:embed/>
                </p:oleObj>
              </mc:Choice>
              <mc:Fallback>
                <p:oleObj name="CS ChemDraw Drawing" r:id="rId4" imgW="839246" imgH="406520" progId="ChemDraw.Document.6.0">
                  <p:embed/>
                  <p:pic>
                    <p:nvPicPr>
                      <p:cNvPr id="8" name="Object 7"/>
                      <p:cNvPicPr>
                        <a:picLocks noChangeAspect="1" noChangeArrowheads="1"/>
                      </p:cNvPicPr>
                      <p:nvPr/>
                    </p:nvPicPr>
                    <p:blipFill>
                      <a:blip r:embed="rId5"/>
                      <a:srcRect/>
                      <a:stretch>
                        <a:fillRect/>
                      </a:stretch>
                    </p:blipFill>
                    <p:spPr bwMode="auto">
                      <a:xfrm>
                        <a:off x="2897485" y="3786937"/>
                        <a:ext cx="155098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008131" y="4929877"/>
            <a:ext cx="3400960" cy="400110"/>
          </a:xfrm>
          <a:prstGeom prst="rect">
            <a:avLst/>
          </a:prstGeom>
          <a:noFill/>
        </p:spPr>
        <p:txBody>
          <a:bodyPr wrap="square" rtlCol="0">
            <a:spAutoFit/>
          </a:bodyPr>
          <a:lstStyle/>
          <a:p>
            <a:pPr marL="236538" indent="-236538" algn="ctr"/>
            <a:r>
              <a:rPr lang="en-US" sz="2000" b="1" dirty="0">
                <a:solidFill>
                  <a:schemeClr val="accent2"/>
                </a:solidFill>
              </a:rPr>
              <a:t>(3</a:t>
            </a:r>
            <a:r>
              <a:rPr lang="en-US" sz="2000" b="1" i="1" dirty="0">
                <a:solidFill>
                  <a:schemeClr val="accent2"/>
                </a:solidFill>
              </a:rPr>
              <a:t>R</a:t>
            </a:r>
            <a:r>
              <a:rPr lang="en-US" sz="2000" b="1" dirty="0">
                <a:solidFill>
                  <a:schemeClr val="accent2"/>
                </a:solidFill>
              </a:rPr>
              <a:t>)-3-methylhexa-1,5-diene</a:t>
            </a:r>
            <a:endParaRPr lang="en-US" sz="2000" b="1" dirty="0">
              <a:solidFill>
                <a:schemeClr val="accent3"/>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196041677"/>
              </p:ext>
            </p:extLst>
          </p:nvPr>
        </p:nvGraphicFramePr>
        <p:xfrm>
          <a:off x="7702550" y="3652001"/>
          <a:ext cx="908050" cy="904875"/>
        </p:xfrm>
        <a:graphic>
          <a:graphicData uri="http://schemas.openxmlformats.org/presentationml/2006/ole">
            <mc:AlternateContent xmlns:mc="http://schemas.openxmlformats.org/markup-compatibility/2006">
              <mc:Choice xmlns:v="urn:schemas-microsoft-com:vml" Requires="v">
                <p:oleObj spid="_x0000_s4181" name="CS ChemDraw Drawing" r:id="rId6" imgW="491832" imgH="491819" progId="ChemDraw.Document.6.0">
                  <p:embed/>
                </p:oleObj>
              </mc:Choice>
              <mc:Fallback>
                <p:oleObj name="CS ChemDraw Drawing" r:id="rId6" imgW="491832" imgH="491819" progId="ChemDraw.Document.6.0">
                  <p:embed/>
                  <p:pic>
                    <p:nvPicPr>
                      <p:cNvPr id="10" name="Object 9"/>
                      <p:cNvPicPr>
                        <a:picLocks noChangeAspect="1" noChangeArrowheads="1"/>
                      </p:cNvPicPr>
                      <p:nvPr/>
                    </p:nvPicPr>
                    <p:blipFill>
                      <a:blip r:embed="rId7"/>
                      <a:srcRect/>
                      <a:stretch>
                        <a:fillRect/>
                      </a:stretch>
                    </p:blipFill>
                    <p:spPr bwMode="auto">
                      <a:xfrm>
                        <a:off x="7702550" y="3652001"/>
                        <a:ext cx="9080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6428510" y="4919007"/>
            <a:ext cx="3505200" cy="1015663"/>
          </a:xfrm>
          <a:prstGeom prst="rect">
            <a:avLst/>
          </a:prstGeom>
          <a:noFill/>
        </p:spPr>
        <p:txBody>
          <a:bodyPr wrap="square" rtlCol="0">
            <a:spAutoFit/>
          </a:bodyPr>
          <a:lstStyle/>
          <a:p>
            <a:pPr marL="236538" indent="-236538" algn="ctr"/>
            <a:r>
              <a:rPr lang="en-US" sz="2000" b="1" dirty="0">
                <a:solidFill>
                  <a:schemeClr val="accent2"/>
                </a:solidFill>
              </a:rPr>
              <a:t>cycloocta-1,3,6-triene</a:t>
            </a:r>
          </a:p>
          <a:p>
            <a:pPr marL="236538" indent="-236538" algn="ctr"/>
            <a:r>
              <a:rPr lang="en-US" sz="2000" b="1" dirty="0">
                <a:solidFill>
                  <a:schemeClr val="accent1"/>
                </a:solidFill>
              </a:rPr>
              <a:t>also 1,3,6-cyclooctatriene</a:t>
            </a:r>
          </a:p>
          <a:p>
            <a:pPr marL="236538" indent="-236538" algn="ctr"/>
            <a:r>
              <a:rPr lang="en-US" sz="2000" b="1" dirty="0">
                <a:solidFill>
                  <a:schemeClr val="accent3"/>
                </a:solidFill>
              </a:rPr>
              <a:t>not cycloocta-1,4,6-triene</a:t>
            </a:r>
          </a:p>
        </p:txBody>
      </p:sp>
      <p:sp>
        <p:nvSpPr>
          <p:cNvPr id="12" name="Rounded Rectangle 9">
            <a:extLst>
              <a:ext uri="{FF2B5EF4-FFF2-40B4-BE49-F238E27FC236}">
                <a16:creationId xmlns:a16="http://schemas.microsoft.com/office/drawing/2014/main" id="{DD5949F4-E381-4254-8C71-2284CA569E5C}"/>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030416A-862C-4E11-B6ED-0111ECE4A6A5}"/>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Polyenes and </a:t>
            </a:r>
            <a:r>
              <a:rPr lang="en-US" sz="2000" b="1" dirty="0" err="1">
                <a:solidFill>
                  <a:schemeClr val="bg1"/>
                </a:solidFill>
                <a:latin typeface="Calibri" pitchFamily="34" charset="0"/>
                <a:cs typeface="Tahoma" pitchFamily="34" charset="0"/>
              </a:rPr>
              <a:t>Cyclopolyenes</a:t>
            </a:r>
            <a:endParaRPr lang="en-US" sz="2000" b="1" baseline="-25000" dirty="0">
              <a:solidFill>
                <a:schemeClr val="bg1"/>
              </a:solidFill>
              <a:latin typeface="Calibri" pitchFamily="34" charset="0"/>
              <a:cs typeface="Tahoma" pitchFamily="34" charset="0"/>
            </a:endParaRPr>
          </a:p>
        </p:txBody>
      </p:sp>
      <p:sp>
        <p:nvSpPr>
          <p:cNvPr id="14" name="TextBox 13">
            <a:extLst>
              <a:ext uri="{FF2B5EF4-FFF2-40B4-BE49-F238E27FC236}">
                <a16:creationId xmlns:a16="http://schemas.microsoft.com/office/drawing/2014/main" id="{44032346-C9D6-478A-97FF-ECB993DC01E4}"/>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08-030</a:t>
            </a:r>
          </a:p>
        </p:txBody>
      </p:sp>
    </p:spTree>
    <p:extLst>
      <p:ext uri="{BB962C8B-B14F-4D97-AF65-F5344CB8AC3E}">
        <p14:creationId xmlns:p14="http://schemas.microsoft.com/office/powerpoint/2010/main" val="19616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3273" y="838201"/>
            <a:ext cx="10919034" cy="830997"/>
          </a:xfrm>
          <a:prstGeom prst="rect">
            <a:avLst/>
          </a:prstGeom>
          <a:noFill/>
        </p:spPr>
        <p:txBody>
          <a:bodyPr wrap="square" rtlCol="0">
            <a:spAutoFit/>
          </a:bodyPr>
          <a:lstStyle/>
          <a:p>
            <a:pPr marL="463550" indent="-463550"/>
            <a:r>
              <a:rPr lang="en-US" sz="2400" b="1" dirty="0"/>
              <a:t>3.	If there is a tie for longest chain in a polyene, choose the chain with the most double bonds.</a:t>
            </a:r>
          </a:p>
        </p:txBody>
      </p:sp>
      <p:graphicFrame>
        <p:nvGraphicFramePr>
          <p:cNvPr id="8" name="Object 7"/>
          <p:cNvGraphicFramePr>
            <a:graphicFrameLocks noChangeAspect="1"/>
          </p:cNvGraphicFramePr>
          <p:nvPr>
            <p:extLst>
              <p:ext uri="{D42A27DB-BD31-4B8C-83A1-F6EECF244321}">
                <p14:modId xmlns:p14="http://schemas.microsoft.com/office/powerpoint/2010/main" val="844788249"/>
              </p:ext>
            </p:extLst>
          </p:nvPr>
        </p:nvGraphicFramePr>
        <p:xfrm>
          <a:off x="4722697" y="2090704"/>
          <a:ext cx="2147888" cy="782637"/>
        </p:xfrm>
        <a:graphic>
          <a:graphicData uri="http://schemas.openxmlformats.org/presentationml/2006/ole">
            <mc:AlternateContent xmlns:mc="http://schemas.openxmlformats.org/markup-compatibility/2006">
              <mc:Choice xmlns:v="urn:schemas-microsoft-com:vml" Requires="v">
                <p:oleObj spid="_x0000_s38930" name="CS ChemDraw Drawing" r:id="rId4" imgW="1161548" imgH="422792" progId="ChemDraw.Document.6.0">
                  <p:embed/>
                </p:oleObj>
              </mc:Choice>
              <mc:Fallback>
                <p:oleObj name="CS ChemDraw Drawing" r:id="rId4" imgW="1161548" imgH="422792" progId="ChemDraw.Document.6.0">
                  <p:embed/>
                  <p:pic>
                    <p:nvPicPr>
                      <p:cNvPr id="8" name="Object 7"/>
                      <p:cNvPicPr>
                        <a:picLocks noChangeAspect="1" noChangeArrowheads="1"/>
                      </p:cNvPicPr>
                      <p:nvPr/>
                    </p:nvPicPr>
                    <p:blipFill>
                      <a:blip r:embed="rId5"/>
                      <a:srcRect/>
                      <a:stretch>
                        <a:fillRect/>
                      </a:stretch>
                    </p:blipFill>
                    <p:spPr bwMode="auto">
                      <a:xfrm>
                        <a:off x="4722697" y="2090704"/>
                        <a:ext cx="2147888"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3291839" y="3250268"/>
            <a:ext cx="5062583" cy="707886"/>
          </a:xfrm>
          <a:prstGeom prst="rect">
            <a:avLst/>
          </a:prstGeom>
          <a:noFill/>
        </p:spPr>
        <p:txBody>
          <a:bodyPr wrap="square" rtlCol="0">
            <a:spAutoFit/>
          </a:bodyPr>
          <a:lstStyle/>
          <a:p>
            <a:pPr marL="236538" indent="-236538" algn="ctr"/>
            <a:r>
              <a:rPr lang="en-US" sz="2000" b="1" dirty="0">
                <a:solidFill>
                  <a:schemeClr val="accent2"/>
                </a:solidFill>
              </a:rPr>
              <a:t>(3</a:t>
            </a:r>
            <a:r>
              <a:rPr lang="en-US" sz="2000" b="1" i="1" dirty="0">
                <a:solidFill>
                  <a:schemeClr val="accent2"/>
                </a:solidFill>
              </a:rPr>
              <a:t>S</a:t>
            </a:r>
            <a:r>
              <a:rPr lang="en-US" sz="2000" b="1" dirty="0">
                <a:solidFill>
                  <a:schemeClr val="accent2"/>
                </a:solidFill>
              </a:rPr>
              <a:t>,4</a:t>
            </a:r>
            <a:r>
              <a:rPr lang="en-US" sz="2000" b="1" i="1" dirty="0">
                <a:solidFill>
                  <a:schemeClr val="accent2"/>
                </a:solidFill>
              </a:rPr>
              <a:t>E</a:t>
            </a:r>
            <a:r>
              <a:rPr lang="en-US" sz="2000" b="1" dirty="0">
                <a:solidFill>
                  <a:schemeClr val="accent2"/>
                </a:solidFill>
              </a:rPr>
              <a:t>)-3-ethylocta-1,4-diene</a:t>
            </a:r>
          </a:p>
          <a:p>
            <a:pPr marL="236538" indent="-236538" algn="ctr"/>
            <a:r>
              <a:rPr lang="en-US" sz="2000" b="1" dirty="0">
                <a:solidFill>
                  <a:schemeClr val="accent3"/>
                </a:solidFill>
              </a:rPr>
              <a:t>not (3</a:t>
            </a:r>
            <a:r>
              <a:rPr lang="en-US" sz="2000" b="1" i="1" dirty="0">
                <a:solidFill>
                  <a:schemeClr val="accent3"/>
                </a:solidFill>
              </a:rPr>
              <a:t>S</a:t>
            </a:r>
            <a:r>
              <a:rPr lang="en-US" sz="2000" b="1" dirty="0">
                <a:solidFill>
                  <a:schemeClr val="accent3"/>
                </a:solidFill>
              </a:rPr>
              <a:t>,4</a:t>
            </a:r>
            <a:r>
              <a:rPr lang="en-US" sz="2000" b="1" i="1" dirty="0">
                <a:solidFill>
                  <a:schemeClr val="accent3"/>
                </a:solidFill>
              </a:rPr>
              <a:t>E</a:t>
            </a:r>
            <a:r>
              <a:rPr lang="en-US" sz="2000" b="1" dirty="0">
                <a:solidFill>
                  <a:schemeClr val="accent3"/>
                </a:solidFill>
              </a:rPr>
              <a:t>)-3-ethenyloct-4-ene</a:t>
            </a:r>
          </a:p>
        </p:txBody>
      </p:sp>
      <p:sp>
        <p:nvSpPr>
          <p:cNvPr id="12" name="Rounded Rectangle 9">
            <a:extLst>
              <a:ext uri="{FF2B5EF4-FFF2-40B4-BE49-F238E27FC236}">
                <a16:creationId xmlns:a16="http://schemas.microsoft.com/office/drawing/2014/main" id="{DD5949F4-E381-4254-8C71-2284CA569E5C}"/>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030416A-862C-4E11-B6ED-0111ECE4A6A5}"/>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Polyenes and </a:t>
            </a:r>
            <a:r>
              <a:rPr lang="en-US" sz="2000" b="1" dirty="0" err="1">
                <a:solidFill>
                  <a:schemeClr val="bg1"/>
                </a:solidFill>
                <a:latin typeface="Calibri" pitchFamily="34" charset="0"/>
                <a:cs typeface="Tahoma" pitchFamily="34" charset="0"/>
              </a:rPr>
              <a:t>Cyclopolyenes</a:t>
            </a:r>
            <a:endParaRPr lang="en-US" sz="2000" b="1" baseline="-25000" dirty="0">
              <a:solidFill>
                <a:schemeClr val="bg1"/>
              </a:solidFill>
              <a:latin typeface="Calibri" pitchFamily="34" charset="0"/>
              <a:cs typeface="Tahoma" pitchFamily="34" charset="0"/>
            </a:endParaRPr>
          </a:p>
        </p:txBody>
      </p:sp>
      <p:sp>
        <p:nvSpPr>
          <p:cNvPr id="14" name="TextBox 13">
            <a:extLst>
              <a:ext uri="{FF2B5EF4-FFF2-40B4-BE49-F238E27FC236}">
                <a16:creationId xmlns:a16="http://schemas.microsoft.com/office/drawing/2014/main" id="{44032346-C9D6-478A-97FF-ECB993DC01E4}"/>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08-031</a:t>
            </a:r>
          </a:p>
        </p:txBody>
      </p:sp>
    </p:spTree>
    <p:extLst>
      <p:ext uri="{BB962C8B-B14F-4D97-AF65-F5344CB8AC3E}">
        <p14:creationId xmlns:p14="http://schemas.microsoft.com/office/powerpoint/2010/main" val="71582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273" y="885345"/>
            <a:ext cx="9958039" cy="461665"/>
          </a:xfrm>
          <a:prstGeom prst="rect">
            <a:avLst/>
          </a:prstGeom>
          <a:noFill/>
        </p:spPr>
        <p:txBody>
          <a:bodyPr wrap="square" rtlCol="0">
            <a:spAutoFit/>
          </a:bodyPr>
          <a:lstStyle/>
          <a:p>
            <a:pPr marL="465138" indent="-465138"/>
            <a:r>
              <a:rPr lang="en-US" sz="2400" b="1" dirty="0"/>
              <a:t>Q:	Provide a name acceptable to IUPAC for the following compound.</a:t>
            </a:r>
          </a:p>
        </p:txBody>
      </p:sp>
      <p:sp>
        <p:nvSpPr>
          <p:cNvPr id="19" name="Rounded Rectangle 9">
            <a:extLst>
              <a:ext uri="{FF2B5EF4-FFF2-40B4-BE49-F238E27FC236}">
                <a16:creationId xmlns:a16="http://schemas.microsoft.com/office/drawing/2014/main" id="{0CC93E46-2BD0-4C55-992A-CD51FF546DE3}"/>
              </a:ext>
            </a:extLst>
          </p:cNvPr>
          <p:cNvSpPr/>
          <p:nvPr/>
        </p:nvSpPr>
        <p:spPr>
          <a:xfrm>
            <a:off x="152400" y="141596"/>
            <a:ext cx="11891818" cy="381000"/>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1EEA784-5C85-465B-9C98-934F760955AA}"/>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Practice Problem: Olefin Nomenclature</a:t>
            </a:r>
            <a:endParaRPr lang="en-US" sz="2000" b="1" baseline="-25000" dirty="0">
              <a:solidFill>
                <a:schemeClr val="bg1"/>
              </a:solidFill>
              <a:latin typeface="Calibri" pitchFamily="34" charset="0"/>
              <a:cs typeface="Tahoma" pitchFamily="34" charset="0"/>
            </a:endParaRPr>
          </a:p>
        </p:txBody>
      </p:sp>
      <p:sp>
        <p:nvSpPr>
          <p:cNvPr id="8" name="TextBox 7">
            <a:extLst>
              <a:ext uri="{FF2B5EF4-FFF2-40B4-BE49-F238E27FC236}">
                <a16:creationId xmlns:a16="http://schemas.microsoft.com/office/drawing/2014/main" id="{F15A3DBE-E8BC-4C62-A41E-DE33D3851B07}"/>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P08-01-01</a:t>
            </a:r>
          </a:p>
        </p:txBody>
      </p:sp>
      <p:sp>
        <p:nvSpPr>
          <p:cNvPr id="10" name="TextBox 9">
            <a:extLst>
              <a:ext uri="{FF2B5EF4-FFF2-40B4-BE49-F238E27FC236}">
                <a16:creationId xmlns:a16="http://schemas.microsoft.com/office/drawing/2014/main" id="{9E12938D-D6F3-4FDE-9CC9-221C6332AFA9}"/>
              </a:ext>
            </a:extLst>
          </p:cNvPr>
          <p:cNvSpPr txBox="1"/>
          <p:nvPr/>
        </p:nvSpPr>
        <p:spPr>
          <a:xfrm>
            <a:off x="3396122" y="4113071"/>
            <a:ext cx="5622747" cy="400110"/>
          </a:xfrm>
          <a:prstGeom prst="rect">
            <a:avLst/>
          </a:prstGeom>
          <a:noFill/>
        </p:spPr>
        <p:txBody>
          <a:bodyPr wrap="square" rtlCol="0">
            <a:spAutoFit/>
          </a:bodyPr>
          <a:lstStyle/>
          <a:p>
            <a:pPr algn="ctr"/>
            <a:r>
              <a:rPr lang="en-US" sz="2000" b="1" dirty="0">
                <a:solidFill>
                  <a:schemeClr val="accent2"/>
                </a:solidFill>
              </a:rPr>
              <a:t>(2</a:t>
            </a:r>
            <a:r>
              <a:rPr lang="en-US" sz="2000" b="1" i="1" dirty="0">
                <a:solidFill>
                  <a:schemeClr val="accent2"/>
                </a:solidFill>
              </a:rPr>
              <a:t>R</a:t>
            </a:r>
            <a:r>
              <a:rPr lang="en-US" sz="2000" b="1" dirty="0">
                <a:solidFill>
                  <a:schemeClr val="accent2"/>
                </a:solidFill>
              </a:rPr>
              <a:t>,3</a:t>
            </a:r>
            <a:r>
              <a:rPr lang="en-US" sz="2000" b="1" i="1" dirty="0">
                <a:solidFill>
                  <a:schemeClr val="accent2"/>
                </a:solidFill>
              </a:rPr>
              <a:t>E</a:t>
            </a:r>
            <a:r>
              <a:rPr lang="en-US" sz="2000" b="1" dirty="0">
                <a:solidFill>
                  <a:schemeClr val="accent2"/>
                </a:solidFill>
              </a:rPr>
              <a:t>)-2-bromo-4-(2-fluoroethan-1-yl)hept-3-ene</a:t>
            </a:r>
          </a:p>
        </p:txBody>
      </p:sp>
      <p:graphicFrame>
        <p:nvGraphicFramePr>
          <p:cNvPr id="11" name="Object 10">
            <a:extLst>
              <a:ext uri="{FF2B5EF4-FFF2-40B4-BE49-F238E27FC236}">
                <a16:creationId xmlns:a16="http://schemas.microsoft.com/office/drawing/2014/main" id="{FC5DC103-E456-418B-90E4-EE546C0DEDDF}"/>
              </a:ext>
            </a:extLst>
          </p:cNvPr>
          <p:cNvGraphicFramePr>
            <a:graphicFrameLocks noChangeAspect="1"/>
          </p:cNvGraphicFramePr>
          <p:nvPr>
            <p:extLst>
              <p:ext uri="{D42A27DB-BD31-4B8C-83A1-F6EECF244321}">
                <p14:modId xmlns:p14="http://schemas.microsoft.com/office/powerpoint/2010/main" val="1672576909"/>
              </p:ext>
            </p:extLst>
          </p:nvPr>
        </p:nvGraphicFramePr>
        <p:xfrm>
          <a:off x="5233026" y="2012390"/>
          <a:ext cx="1916112" cy="858837"/>
        </p:xfrm>
        <a:graphic>
          <a:graphicData uri="http://schemas.openxmlformats.org/presentationml/2006/ole">
            <mc:AlternateContent xmlns:mc="http://schemas.openxmlformats.org/markup-compatibility/2006">
              <mc:Choice xmlns:v="urn:schemas-microsoft-com:vml" Requires="v">
                <p:oleObj spid="_x0000_s37907" name="CS ChemDraw Drawing" r:id="rId4" imgW="1037738" imgH="466627" progId="ChemDraw.Document.6.0">
                  <p:embed/>
                </p:oleObj>
              </mc:Choice>
              <mc:Fallback>
                <p:oleObj name="CS ChemDraw Drawing" r:id="rId4" imgW="1037738" imgH="466627" progId="ChemDraw.Document.6.0">
                  <p:embed/>
                  <p:pic>
                    <p:nvPicPr>
                      <p:cNvPr id="27" name="Object 26">
                        <a:extLst>
                          <a:ext uri="{FF2B5EF4-FFF2-40B4-BE49-F238E27FC236}">
                            <a16:creationId xmlns:a16="http://schemas.microsoft.com/office/drawing/2014/main" id="{5CC119FE-AB63-46A1-8D26-BF5B36C10EC9}"/>
                          </a:ext>
                        </a:extLst>
                      </p:cNvPr>
                      <p:cNvPicPr>
                        <a:picLocks noChangeAspect="1" noChangeArrowheads="1"/>
                      </p:cNvPicPr>
                      <p:nvPr/>
                    </p:nvPicPr>
                    <p:blipFill>
                      <a:blip r:embed="rId5"/>
                      <a:srcRect/>
                      <a:stretch>
                        <a:fillRect/>
                      </a:stretch>
                    </p:blipFill>
                    <p:spPr bwMode="auto">
                      <a:xfrm>
                        <a:off x="5233026" y="2012390"/>
                        <a:ext cx="1916112"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a:extLst>
              <a:ext uri="{FF2B5EF4-FFF2-40B4-BE49-F238E27FC236}">
                <a16:creationId xmlns:a16="http://schemas.microsoft.com/office/drawing/2014/main" id="{9D1A7C2C-97ED-4E60-95A7-66923BD47046}"/>
              </a:ext>
            </a:extLst>
          </p:cNvPr>
          <p:cNvSpPr txBox="1"/>
          <p:nvPr/>
        </p:nvSpPr>
        <p:spPr>
          <a:xfrm>
            <a:off x="323273" y="3522665"/>
            <a:ext cx="9958039" cy="461665"/>
          </a:xfrm>
          <a:prstGeom prst="rect">
            <a:avLst/>
          </a:prstGeom>
          <a:noFill/>
        </p:spPr>
        <p:txBody>
          <a:bodyPr wrap="square" rtlCol="0">
            <a:spAutoFit/>
          </a:bodyPr>
          <a:lstStyle/>
          <a:p>
            <a:pPr marL="465138" indent="-465138"/>
            <a:r>
              <a:rPr lang="en-US" sz="2400" b="1" dirty="0"/>
              <a:t>A:	</a:t>
            </a:r>
          </a:p>
        </p:txBody>
      </p:sp>
    </p:spTree>
    <p:extLst>
      <p:ext uri="{BB962C8B-B14F-4D97-AF65-F5344CB8AC3E}">
        <p14:creationId xmlns:p14="http://schemas.microsoft.com/office/powerpoint/2010/main" val="110219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3273" y="664940"/>
            <a:ext cx="11188542" cy="830997"/>
          </a:xfrm>
          <a:prstGeom prst="rect">
            <a:avLst/>
          </a:prstGeom>
          <a:noFill/>
        </p:spPr>
        <p:txBody>
          <a:bodyPr wrap="square" rtlCol="0">
            <a:spAutoFit/>
          </a:bodyPr>
          <a:lstStyle/>
          <a:p>
            <a:pPr marL="463550" indent="-463550">
              <a:buAutoNum type="arabicPeriod"/>
            </a:pPr>
            <a:r>
              <a:rPr lang="en-US" sz="2400" b="1" dirty="0"/>
              <a:t>Our textbook—despite being published in 2021—does not reflect the updated IUPAC guidance from 2013 regarding the systematic nomenclature of olefins.</a:t>
            </a:r>
          </a:p>
        </p:txBody>
      </p:sp>
      <p:sp>
        <p:nvSpPr>
          <p:cNvPr id="7" name="Rounded Rectangle 9">
            <a:extLst>
              <a:ext uri="{FF2B5EF4-FFF2-40B4-BE49-F238E27FC236}">
                <a16:creationId xmlns:a16="http://schemas.microsoft.com/office/drawing/2014/main" id="{B386D996-F6F9-47F1-A444-3720BC5582E8}"/>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EFAC8C3-3053-4C37-8875-996B41810821}"/>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sp>
        <p:nvSpPr>
          <p:cNvPr id="9" name="TextBox 8">
            <a:extLst>
              <a:ext uri="{FF2B5EF4-FFF2-40B4-BE49-F238E27FC236}">
                <a16:creationId xmlns:a16="http://schemas.microsoft.com/office/drawing/2014/main" id="{B05C4843-9909-4448-82DA-28B909E050E8}"/>
              </a:ext>
            </a:extLst>
          </p:cNvPr>
          <p:cNvSpPr txBox="1"/>
          <p:nvPr/>
        </p:nvSpPr>
        <p:spPr>
          <a:xfrm>
            <a:off x="805179" y="6050812"/>
            <a:ext cx="10646667" cy="707886"/>
          </a:xfrm>
          <a:prstGeom prst="rect">
            <a:avLst/>
          </a:prstGeom>
          <a:noFill/>
        </p:spPr>
        <p:txBody>
          <a:bodyPr wrap="square" rtlCol="0">
            <a:spAutoFit/>
          </a:bodyPr>
          <a:lstStyle/>
          <a:p>
            <a:pPr marL="236538" indent="-236538"/>
            <a:r>
              <a:rPr lang="en-US" sz="1600" b="1" dirty="0">
                <a:solidFill>
                  <a:schemeClr val="accent1"/>
                </a:solidFill>
              </a:rPr>
              <a:t>•</a:t>
            </a:r>
            <a:r>
              <a:rPr lang="en-US" sz="2000" b="1" dirty="0">
                <a:solidFill>
                  <a:schemeClr val="accent1"/>
                </a:solidFill>
              </a:rPr>
              <a:t> 	Failure to adopt international standards is why Americans still use inches, yards, miles, ounces, and pounds, among other antediluvian units</a:t>
            </a:r>
          </a:p>
        </p:txBody>
      </p:sp>
      <p:pic>
        <p:nvPicPr>
          <p:cNvPr id="3" name="Picture 2">
            <a:extLst>
              <a:ext uri="{FF2B5EF4-FFF2-40B4-BE49-F238E27FC236}">
                <a16:creationId xmlns:a16="http://schemas.microsoft.com/office/drawing/2014/main" id="{EEC8216B-E0DC-40B6-B991-886FA56B5333}"/>
              </a:ext>
            </a:extLst>
          </p:cNvPr>
          <p:cNvPicPr>
            <a:picLocks noChangeAspect="1"/>
          </p:cNvPicPr>
          <p:nvPr/>
        </p:nvPicPr>
        <p:blipFill rotWithShape="1">
          <a:blip r:embed="rId3"/>
          <a:srcRect l="23764" t="12912" r="40355" b="8491"/>
          <a:stretch/>
        </p:blipFill>
        <p:spPr>
          <a:xfrm>
            <a:off x="1998146" y="1861530"/>
            <a:ext cx="3195853" cy="3937685"/>
          </a:xfrm>
          <a:prstGeom prst="rect">
            <a:avLst/>
          </a:prstGeom>
        </p:spPr>
      </p:pic>
      <p:grpSp>
        <p:nvGrpSpPr>
          <p:cNvPr id="21" name="Group 20">
            <a:extLst>
              <a:ext uri="{FF2B5EF4-FFF2-40B4-BE49-F238E27FC236}">
                <a16:creationId xmlns:a16="http://schemas.microsoft.com/office/drawing/2014/main" id="{E5BD4EE8-1065-44A5-8752-F8EE7CF43119}"/>
              </a:ext>
            </a:extLst>
          </p:cNvPr>
          <p:cNvGrpSpPr/>
          <p:nvPr/>
        </p:nvGrpSpPr>
        <p:grpSpPr>
          <a:xfrm>
            <a:off x="6289325" y="1596984"/>
            <a:ext cx="3822006" cy="4235919"/>
            <a:chOff x="7097855" y="1755810"/>
            <a:chExt cx="3822006" cy="4235919"/>
          </a:xfrm>
        </p:grpSpPr>
        <p:sp>
          <p:nvSpPr>
            <p:cNvPr id="6" name="TextBox 5">
              <a:extLst>
                <a:ext uri="{FF2B5EF4-FFF2-40B4-BE49-F238E27FC236}">
                  <a16:creationId xmlns:a16="http://schemas.microsoft.com/office/drawing/2014/main" id="{CE34A3CB-82D8-492D-9637-AA1D6A71C91B}"/>
                </a:ext>
              </a:extLst>
            </p:cNvPr>
            <p:cNvSpPr txBox="1"/>
            <p:nvPr/>
          </p:nvSpPr>
          <p:spPr>
            <a:xfrm>
              <a:off x="7097855" y="1755810"/>
              <a:ext cx="3822006" cy="2215991"/>
            </a:xfrm>
            <a:prstGeom prst="rect">
              <a:avLst/>
            </a:prstGeom>
            <a:noFill/>
          </p:spPr>
          <p:txBody>
            <a:bodyPr wrap="square" rtlCol="0">
              <a:spAutoFit/>
            </a:bodyPr>
            <a:lstStyle/>
            <a:p>
              <a:pPr marL="463550" indent="-463550" algn="ctr"/>
              <a:r>
                <a:rPr lang="en-US" sz="13800" b="0" i="0" dirty="0">
                  <a:solidFill>
                    <a:srgbClr val="000000"/>
                  </a:solidFill>
                  <a:effectLst/>
                  <a:latin typeface="apple color emoji"/>
                </a:rPr>
                <a:t>☹️</a:t>
              </a:r>
              <a:endParaRPr lang="en-US" sz="13800" b="1" i="0" dirty="0">
                <a:solidFill>
                  <a:srgbClr val="000000"/>
                </a:solidFill>
                <a:effectLst/>
                <a:latin typeface="helvetica neue"/>
              </a:endParaRPr>
            </a:p>
          </p:txBody>
        </p:sp>
        <p:cxnSp>
          <p:nvCxnSpPr>
            <p:cNvPr id="5" name="Straight Connector 4">
              <a:extLst>
                <a:ext uri="{FF2B5EF4-FFF2-40B4-BE49-F238E27FC236}">
                  <a16:creationId xmlns:a16="http://schemas.microsoft.com/office/drawing/2014/main" id="{C1C67481-A4C9-4DFC-8E9B-693CDD17C44B}"/>
                </a:ext>
              </a:extLst>
            </p:cNvPr>
            <p:cNvCxnSpPr>
              <a:cxnSpLocks/>
            </p:cNvCxnSpPr>
            <p:nvPr/>
          </p:nvCxnSpPr>
          <p:spPr>
            <a:xfrm>
              <a:off x="9008858" y="3821229"/>
              <a:ext cx="0" cy="1419727"/>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4B832E-7BB8-4BC9-9BA0-03D5A98A0C90}"/>
                </a:ext>
              </a:extLst>
            </p:cNvPr>
            <p:cNvCxnSpPr>
              <a:cxnSpLocks/>
            </p:cNvCxnSpPr>
            <p:nvPr/>
          </p:nvCxnSpPr>
          <p:spPr>
            <a:xfrm flipH="1">
              <a:off x="8513545" y="5090160"/>
              <a:ext cx="495313" cy="901569"/>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DF74B2-114F-40B4-844F-1180FACC2663}"/>
                </a:ext>
              </a:extLst>
            </p:cNvPr>
            <p:cNvCxnSpPr>
              <a:cxnSpLocks/>
            </p:cNvCxnSpPr>
            <p:nvPr/>
          </p:nvCxnSpPr>
          <p:spPr>
            <a:xfrm>
              <a:off x="9008858" y="5090160"/>
              <a:ext cx="495313" cy="901569"/>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B24A95-CE8C-4647-B254-26B12FE25830}"/>
                </a:ext>
              </a:extLst>
            </p:cNvPr>
            <p:cNvCxnSpPr>
              <a:cxnSpLocks/>
            </p:cNvCxnSpPr>
            <p:nvPr/>
          </p:nvCxnSpPr>
          <p:spPr>
            <a:xfrm flipH="1">
              <a:off x="8301790" y="4482618"/>
              <a:ext cx="723717" cy="25782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92DAEE-7BF1-4E1E-BBBB-D2556137EA07}"/>
                </a:ext>
              </a:extLst>
            </p:cNvPr>
            <p:cNvCxnSpPr>
              <a:cxnSpLocks/>
            </p:cNvCxnSpPr>
            <p:nvPr/>
          </p:nvCxnSpPr>
          <p:spPr>
            <a:xfrm flipH="1" flipV="1">
              <a:off x="9008858" y="4480134"/>
              <a:ext cx="731739" cy="232950"/>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0FB78237-7A05-47C4-87C8-C1884F7C8CB3}"/>
              </a:ext>
            </a:extLst>
          </p:cNvPr>
          <p:cNvSpPr txBox="1"/>
          <p:nvPr/>
        </p:nvSpPr>
        <p:spPr>
          <a:xfrm>
            <a:off x="9726208" y="3457725"/>
            <a:ext cx="1863279" cy="1015663"/>
          </a:xfrm>
          <a:prstGeom prst="rect">
            <a:avLst/>
          </a:prstGeom>
          <a:noFill/>
        </p:spPr>
        <p:txBody>
          <a:bodyPr wrap="square" rtlCol="0">
            <a:spAutoFit/>
          </a:bodyPr>
          <a:lstStyle/>
          <a:p>
            <a:pPr algn="ctr"/>
            <a:r>
              <a:rPr lang="en-US" sz="2000" b="1" dirty="0">
                <a:solidFill>
                  <a:schemeClr val="accent4"/>
                </a:solidFill>
              </a:rPr>
              <a:t>a disappointed IUPAC</a:t>
            </a:r>
          </a:p>
          <a:p>
            <a:pPr algn="ctr"/>
            <a:r>
              <a:rPr lang="en-US" sz="2000" b="1" dirty="0">
                <a:solidFill>
                  <a:schemeClr val="accent4"/>
                </a:solidFill>
              </a:rPr>
              <a:t>apparatchik</a:t>
            </a:r>
            <a:endParaRPr lang="en-US" sz="2800" b="1" dirty="0">
              <a:solidFill>
                <a:schemeClr val="accent4"/>
              </a:solidFill>
            </a:endParaRPr>
          </a:p>
        </p:txBody>
      </p:sp>
      <p:sp>
        <p:nvSpPr>
          <p:cNvPr id="18" name="TextBox 17">
            <a:extLst>
              <a:ext uri="{FF2B5EF4-FFF2-40B4-BE49-F238E27FC236}">
                <a16:creationId xmlns:a16="http://schemas.microsoft.com/office/drawing/2014/main" id="{077B0FE8-8E45-49B9-B60D-7DA8A2FC4E09}"/>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08-019</a:t>
            </a:r>
          </a:p>
        </p:txBody>
      </p:sp>
    </p:spTree>
    <p:extLst>
      <p:ext uri="{BB962C8B-B14F-4D97-AF65-F5344CB8AC3E}">
        <p14:creationId xmlns:p14="http://schemas.microsoft.com/office/powerpoint/2010/main" val="331683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5180" y="5367406"/>
            <a:ext cx="10209184" cy="1015663"/>
          </a:xfrm>
          <a:prstGeom prst="rect">
            <a:avLst/>
          </a:prstGeom>
          <a:noFill/>
        </p:spPr>
        <p:txBody>
          <a:bodyPr wrap="square" rtlCol="0">
            <a:spAutoFit/>
          </a:bodyPr>
          <a:lstStyle/>
          <a:p>
            <a:pPr marL="236538" indent="-236538"/>
            <a:r>
              <a:rPr lang="en-US" sz="1600" b="1" dirty="0">
                <a:solidFill>
                  <a:schemeClr val="accent1"/>
                </a:solidFill>
              </a:rPr>
              <a:t>•</a:t>
            </a:r>
            <a:r>
              <a:rPr lang="en-US" sz="2000" b="1" dirty="0">
                <a:solidFill>
                  <a:schemeClr val="accent1"/>
                </a:solidFill>
              </a:rPr>
              <a:t> 	Note: Klein’s 4</a:t>
            </a:r>
            <a:r>
              <a:rPr lang="en-US" sz="2000" b="1" baseline="30000" dirty="0">
                <a:solidFill>
                  <a:schemeClr val="accent1"/>
                </a:solidFill>
              </a:rPr>
              <a:t>th</a:t>
            </a:r>
            <a:r>
              <a:rPr lang="en-US" sz="2000" b="1" dirty="0">
                <a:solidFill>
                  <a:schemeClr val="accent1"/>
                </a:solidFill>
              </a:rPr>
              <a:t> edition (your textbook, published in 2021) perpetuates the outdated rule of selecting the parent chain as the longest chain of carbon atoms </a:t>
            </a:r>
            <a:r>
              <a:rPr lang="en-US" sz="2000" b="1" i="1" dirty="0">
                <a:solidFill>
                  <a:schemeClr val="accent1"/>
                </a:solidFill>
              </a:rPr>
              <a:t>that includes the </a:t>
            </a:r>
            <a:r>
              <a:rPr lang="el-GR" sz="2000" b="1" i="1" dirty="0">
                <a:solidFill>
                  <a:schemeClr val="accent1"/>
                </a:solidFill>
                <a:latin typeface="Calibri" panose="020F0502020204030204" pitchFamily="34" charset="0"/>
                <a:cs typeface="Calibri" panose="020F0502020204030204" pitchFamily="34" charset="0"/>
              </a:rPr>
              <a:t>π</a:t>
            </a:r>
            <a:r>
              <a:rPr lang="en-US" sz="2000" b="1" i="1" dirty="0">
                <a:solidFill>
                  <a:schemeClr val="accent1"/>
                </a:solidFill>
                <a:latin typeface="Calibri" panose="020F0502020204030204" pitchFamily="34" charset="0"/>
                <a:cs typeface="Calibri" panose="020F0502020204030204" pitchFamily="34" charset="0"/>
              </a:rPr>
              <a:t> bond</a:t>
            </a:r>
            <a:r>
              <a:rPr lang="en-US" sz="2000" b="1" dirty="0">
                <a:solidFill>
                  <a:schemeClr val="accent1"/>
                </a:solidFill>
                <a:latin typeface="Calibri" panose="020F0502020204030204" pitchFamily="34" charset="0"/>
                <a:cs typeface="Calibri" panose="020F0502020204030204" pitchFamily="34" charset="0"/>
              </a:rPr>
              <a:t>. This used to be the IUPAC preference before 2013.</a:t>
            </a:r>
            <a:endParaRPr lang="en-US" sz="2000" b="1" dirty="0">
              <a:solidFill>
                <a:schemeClr val="accent1"/>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524766634"/>
              </p:ext>
            </p:extLst>
          </p:nvPr>
        </p:nvGraphicFramePr>
        <p:xfrm>
          <a:off x="5087684" y="3006508"/>
          <a:ext cx="1573213" cy="628650"/>
        </p:xfrm>
        <a:graphic>
          <a:graphicData uri="http://schemas.openxmlformats.org/presentationml/2006/ole">
            <mc:AlternateContent xmlns:mc="http://schemas.openxmlformats.org/markup-compatibility/2006">
              <mc:Choice xmlns:v="urn:schemas-microsoft-com:vml" Requires="v">
                <p:oleObj spid="_x0000_s23671" name="CS ChemDraw Drawing" r:id="rId4" imgW="852022" imgH="340308" progId="ChemDraw.Document.6.0">
                  <p:embed/>
                </p:oleObj>
              </mc:Choice>
              <mc:Fallback>
                <p:oleObj name="CS ChemDraw Drawing" r:id="rId4" imgW="852022" imgH="340308" progId="ChemDraw.Document.6.0">
                  <p:embed/>
                  <p:pic>
                    <p:nvPicPr>
                      <p:cNvPr id="2" name="Object 1"/>
                      <p:cNvPicPr>
                        <a:picLocks noChangeAspect="1" noChangeArrowheads="1"/>
                      </p:cNvPicPr>
                      <p:nvPr/>
                    </p:nvPicPr>
                    <p:blipFill>
                      <a:blip r:embed="rId5"/>
                      <a:srcRect/>
                      <a:stretch>
                        <a:fillRect/>
                      </a:stretch>
                    </p:blipFill>
                    <p:spPr bwMode="auto">
                      <a:xfrm>
                        <a:off x="5087684" y="3006508"/>
                        <a:ext cx="15732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668584" y="4117859"/>
            <a:ext cx="2410360" cy="400110"/>
          </a:xfrm>
          <a:prstGeom prst="rect">
            <a:avLst/>
          </a:prstGeom>
          <a:noFill/>
        </p:spPr>
        <p:txBody>
          <a:bodyPr wrap="square" rtlCol="0">
            <a:spAutoFit/>
          </a:bodyPr>
          <a:lstStyle/>
          <a:p>
            <a:pPr marL="236538" indent="-236538" algn="ctr"/>
            <a:r>
              <a:rPr lang="en-US" sz="2000" b="1" dirty="0">
                <a:solidFill>
                  <a:schemeClr val="accent2"/>
                </a:solidFill>
              </a:rPr>
              <a:t>this is a hexene</a:t>
            </a:r>
          </a:p>
        </p:txBody>
      </p:sp>
      <p:graphicFrame>
        <p:nvGraphicFramePr>
          <p:cNvPr id="13" name="Object 12"/>
          <p:cNvGraphicFramePr>
            <a:graphicFrameLocks noChangeAspect="1"/>
          </p:cNvGraphicFramePr>
          <p:nvPr>
            <p:extLst>
              <p:ext uri="{D42A27DB-BD31-4B8C-83A1-F6EECF244321}">
                <p14:modId xmlns:p14="http://schemas.microsoft.com/office/powerpoint/2010/main" val="2398492882"/>
              </p:ext>
            </p:extLst>
          </p:nvPr>
        </p:nvGraphicFramePr>
        <p:xfrm>
          <a:off x="8785082" y="2965233"/>
          <a:ext cx="1266825" cy="603250"/>
        </p:xfrm>
        <a:graphic>
          <a:graphicData uri="http://schemas.openxmlformats.org/presentationml/2006/ole">
            <mc:AlternateContent xmlns:mc="http://schemas.openxmlformats.org/markup-compatibility/2006">
              <mc:Choice xmlns:v="urn:schemas-microsoft-com:vml" Requires="v">
                <p:oleObj spid="_x0000_s23672" name="CS ChemDraw Drawing" r:id="rId6" imgW="686154" imgH="326639" progId="ChemDraw.Document.6.0">
                  <p:embed/>
                </p:oleObj>
              </mc:Choice>
              <mc:Fallback>
                <p:oleObj name="CS ChemDraw Drawing" r:id="rId6" imgW="686154" imgH="326639" progId="ChemDraw.Document.6.0">
                  <p:embed/>
                  <p:pic>
                    <p:nvPicPr>
                      <p:cNvPr id="13" name="Object 12"/>
                      <p:cNvPicPr>
                        <a:picLocks noChangeAspect="1" noChangeArrowheads="1"/>
                      </p:cNvPicPr>
                      <p:nvPr/>
                    </p:nvPicPr>
                    <p:blipFill>
                      <a:blip r:embed="rId7"/>
                      <a:srcRect/>
                      <a:stretch>
                        <a:fillRect/>
                      </a:stretch>
                    </p:blipFill>
                    <p:spPr bwMode="auto">
                      <a:xfrm>
                        <a:off x="8785082" y="2965233"/>
                        <a:ext cx="1266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7664307" y="4117859"/>
            <a:ext cx="3505200" cy="707886"/>
          </a:xfrm>
          <a:prstGeom prst="rect">
            <a:avLst/>
          </a:prstGeom>
          <a:noFill/>
        </p:spPr>
        <p:txBody>
          <a:bodyPr wrap="square" rtlCol="0">
            <a:spAutoFit/>
          </a:bodyPr>
          <a:lstStyle/>
          <a:p>
            <a:pPr marL="236538" indent="-236538" algn="ctr"/>
            <a:r>
              <a:rPr lang="en-US" sz="2000" b="1" dirty="0">
                <a:solidFill>
                  <a:schemeClr val="accent2"/>
                </a:solidFill>
              </a:rPr>
              <a:t>this is a pentane</a:t>
            </a:r>
          </a:p>
          <a:p>
            <a:pPr marL="236538" indent="-236538" algn="ctr"/>
            <a:r>
              <a:rPr lang="en-US" sz="2000" b="1" dirty="0">
                <a:solidFill>
                  <a:schemeClr val="accent3"/>
                </a:solidFill>
              </a:rPr>
              <a:t>not a butene</a:t>
            </a:r>
          </a:p>
        </p:txBody>
      </p:sp>
      <p:sp>
        <p:nvSpPr>
          <p:cNvPr id="10" name="TextBox 9">
            <a:extLst>
              <a:ext uri="{FF2B5EF4-FFF2-40B4-BE49-F238E27FC236}">
                <a16:creationId xmlns:a16="http://schemas.microsoft.com/office/drawing/2014/main" id="{1CC93922-6D36-465F-9A0D-423462F60671}"/>
              </a:ext>
            </a:extLst>
          </p:cNvPr>
          <p:cNvSpPr txBox="1"/>
          <p:nvPr/>
        </p:nvSpPr>
        <p:spPr>
          <a:xfrm>
            <a:off x="323273" y="761473"/>
            <a:ext cx="10950863" cy="1569660"/>
          </a:xfrm>
          <a:prstGeom prst="rect">
            <a:avLst/>
          </a:prstGeom>
          <a:noFill/>
        </p:spPr>
        <p:txBody>
          <a:bodyPr wrap="square" rtlCol="0">
            <a:spAutoFit/>
          </a:bodyPr>
          <a:lstStyle/>
          <a:p>
            <a:pPr marL="463550" indent="-463550"/>
            <a:r>
              <a:rPr lang="en-US" sz="2400" b="1" dirty="0"/>
              <a:t>2.	Alkenes are named based on the longest continuous chain of carbon atoms in the molecule, regardless of whether the chain contains the double bond or not. If the chain includes the C=C bond, replace the </a:t>
            </a:r>
            <a:r>
              <a:rPr lang="en-US" sz="2400" b="1" dirty="0">
                <a:solidFill>
                  <a:schemeClr val="accent5"/>
                </a:solidFill>
              </a:rPr>
              <a:t>–</a:t>
            </a:r>
            <a:r>
              <a:rPr lang="en-US" sz="2400" b="1" dirty="0" err="1">
                <a:solidFill>
                  <a:schemeClr val="accent5"/>
                </a:solidFill>
              </a:rPr>
              <a:t>ane</a:t>
            </a:r>
            <a:r>
              <a:rPr lang="en-US" sz="2400" b="1" dirty="0">
                <a:solidFill>
                  <a:schemeClr val="accent5"/>
                </a:solidFill>
              </a:rPr>
              <a:t> </a:t>
            </a:r>
            <a:r>
              <a:rPr lang="en-US" sz="2400" b="1" dirty="0"/>
              <a:t>suffix from the parent alkane hydrocarbon with </a:t>
            </a:r>
            <a:r>
              <a:rPr lang="en-US" sz="2400" b="1" dirty="0">
                <a:solidFill>
                  <a:schemeClr val="accent5"/>
                </a:solidFill>
              </a:rPr>
              <a:t>–</a:t>
            </a:r>
            <a:r>
              <a:rPr lang="en-US" sz="2400" b="1" dirty="0" err="1">
                <a:solidFill>
                  <a:schemeClr val="accent5"/>
                </a:solidFill>
              </a:rPr>
              <a:t>ene</a:t>
            </a:r>
            <a:r>
              <a:rPr lang="en-US" sz="2400" b="1" dirty="0"/>
              <a:t>. </a:t>
            </a:r>
          </a:p>
        </p:txBody>
      </p:sp>
      <p:graphicFrame>
        <p:nvGraphicFramePr>
          <p:cNvPr id="16" name="Object 15">
            <a:extLst>
              <a:ext uri="{FF2B5EF4-FFF2-40B4-BE49-F238E27FC236}">
                <a16:creationId xmlns:a16="http://schemas.microsoft.com/office/drawing/2014/main" id="{68CCE135-2ED4-4BBE-B864-FB347B286613}"/>
              </a:ext>
            </a:extLst>
          </p:cNvPr>
          <p:cNvGraphicFramePr>
            <a:graphicFrameLocks noChangeAspect="1"/>
          </p:cNvGraphicFramePr>
          <p:nvPr>
            <p:extLst>
              <p:ext uri="{D42A27DB-BD31-4B8C-83A1-F6EECF244321}">
                <p14:modId xmlns:p14="http://schemas.microsoft.com/office/powerpoint/2010/main" val="1318128455"/>
              </p:ext>
            </p:extLst>
          </p:nvPr>
        </p:nvGraphicFramePr>
        <p:xfrm>
          <a:off x="2072387" y="2768164"/>
          <a:ext cx="1262063" cy="1108075"/>
        </p:xfrm>
        <a:graphic>
          <a:graphicData uri="http://schemas.openxmlformats.org/presentationml/2006/ole">
            <mc:AlternateContent xmlns:mc="http://schemas.openxmlformats.org/markup-compatibility/2006">
              <mc:Choice xmlns:v="urn:schemas-microsoft-com:vml" Requires="v">
                <p:oleObj spid="_x0000_s23673" name="CS ChemDraw Drawing" r:id="rId8" imgW="684264" imgH="600959" progId="ChemDraw.Document.6.0">
                  <p:embed/>
                </p:oleObj>
              </mc:Choice>
              <mc:Fallback>
                <p:oleObj name="CS ChemDraw Drawing" r:id="rId8" imgW="684264" imgH="600959" progId="ChemDraw.Document.6.0">
                  <p:embed/>
                  <p:pic>
                    <p:nvPicPr>
                      <p:cNvPr id="2" name="Object 1"/>
                      <p:cNvPicPr>
                        <a:picLocks noChangeAspect="1" noChangeArrowheads="1"/>
                      </p:cNvPicPr>
                      <p:nvPr/>
                    </p:nvPicPr>
                    <p:blipFill>
                      <a:blip r:embed="rId9"/>
                      <a:srcRect/>
                      <a:stretch>
                        <a:fillRect/>
                      </a:stretch>
                    </p:blipFill>
                    <p:spPr bwMode="auto">
                      <a:xfrm>
                        <a:off x="2072387" y="2768164"/>
                        <a:ext cx="1262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a:extLst>
              <a:ext uri="{FF2B5EF4-FFF2-40B4-BE49-F238E27FC236}">
                <a16:creationId xmlns:a16="http://schemas.microsoft.com/office/drawing/2014/main" id="{15CCEEDF-C5CD-4096-B6D8-A2B24B784981}"/>
              </a:ext>
            </a:extLst>
          </p:cNvPr>
          <p:cNvSpPr txBox="1"/>
          <p:nvPr/>
        </p:nvSpPr>
        <p:spPr>
          <a:xfrm>
            <a:off x="1496824" y="4117859"/>
            <a:ext cx="2410360" cy="400110"/>
          </a:xfrm>
          <a:prstGeom prst="rect">
            <a:avLst/>
          </a:prstGeom>
          <a:noFill/>
        </p:spPr>
        <p:txBody>
          <a:bodyPr wrap="square" rtlCol="0">
            <a:spAutoFit/>
          </a:bodyPr>
          <a:lstStyle/>
          <a:p>
            <a:pPr marL="236538" indent="-236538" algn="ctr"/>
            <a:r>
              <a:rPr lang="en-US" sz="2000" b="1" dirty="0">
                <a:solidFill>
                  <a:schemeClr val="accent2"/>
                </a:solidFill>
              </a:rPr>
              <a:t>this is a hexene</a:t>
            </a:r>
          </a:p>
        </p:txBody>
      </p:sp>
      <p:sp>
        <p:nvSpPr>
          <p:cNvPr id="19" name="Rounded Rectangle 9">
            <a:extLst>
              <a:ext uri="{FF2B5EF4-FFF2-40B4-BE49-F238E27FC236}">
                <a16:creationId xmlns:a16="http://schemas.microsoft.com/office/drawing/2014/main" id="{CB054B4A-1624-433E-AE43-10045B8577BB}"/>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08F2AEC-04CC-4B2B-8A79-C27D97128E57}"/>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sp>
        <p:nvSpPr>
          <p:cNvPr id="14" name="TextBox 13">
            <a:extLst>
              <a:ext uri="{FF2B5EF4-FFF2-40B4-BE49-F238E27FC236}">
                <a16:creationId xmlns:a16="http://schemas.microsoft.com/office/drawing/2014/main" id="{EE9A8D73-0FEF-4259-8409-558800784A0B}"/>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08-020</a:t>
            </a:r>
          </a:p>
        </p:txBody>
      </p:sp>
    </p:spTree>
    <p:extLst>
      <p:ext uri="{BB962C8B-B14F-4D97-AF65-F5344CB8AC3E}">
        <p14:creationId xmlns:p14="http://schemas.microsoft.com/office/powerpoint/2010/main" val="13297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23273" y="662461"/>
            <a:ext cx="11191787" cy="1200329"/>
          </a:xfrm>
          <a:prstGeom prst="rect">
            <a:avLst/>
          </a:prstGeom>
          <a:noFill/>
        </p:spPr>
        <p:txBody>
          <a:bodyPr wrap="square" rtlCol="0">
            <a:spAutoFit/>
          </a:bodyPr>
          <a:lstStyle/>
          <a:p>
            <a:pPr marL="463550" indent="-463550"/>
            <a:r>
              <a:rPr lang="en-US" sz="2400" b="1" dirty="0"/>
              <a:t>3.	When the parent chain includes both carbons in the double bond, number the chain starting from the end that gives the start of the double bond the lower locant number. Insert the locant number directly in front of the </a:t>
            </a:r>
            <a:r>
              <a:rPr lang="en-US" sz="2400" b="1" dirty="0">
                <a:solidFill>
                  <a:schemeClr val="accent5"/>
                </a:solidFill>
              </a:rPr>
              <a:t>–</a:t>
            </a:r>
            <a:r>
              <a:rPr lang="en-US" sz="2400" b="1" dirty="0" err="1">
                <a:solidFill>
                  <a:schemeClr val="accent5"/>
                </a:solidFill>
              </a:rPr>
              <a:t>ene</a:t>
            </a:r>
            <a:r>
              <a:rPr lang="en-US" sz="2400" b="1" dirty="0"/>
              <a:t> suffix.</a:t>
            </a:r>
          </a:p>
        </p:txBody>
      </p:sp>
      <p:sp>
        <p:nvSpPr>
          <p:cNvPr id="8" name="TextBox 7"/>
          <p:cNvSpPr txBox="1"/>
          <p:nvPr/>
        </p:nvSpPr>
        <p:spPr>
          <a:xfrm>
            <a:off x="805180" y="3905573"/>
            <a:ext cx="10619504" cy="1538883"/>
          </a:xfrm>
          <a:prstGeom prst="rect">
            <a:avLst/>
          </a:prstGeom>
          <a:noFill/>
        </p:spPr>
        <p:txBody>
          <a:bodyPr wrap="square" rtlCol="0">
            <a:spAutoFit/>
          </a:bodyPr>
          <a:lstStyle/>
          <a:p>
            <a:pPr marL="236538" indent="-236538"/>
            <a:r>
              <a:rPr lang="en-US" sz="1600" b="1" dirty="0">
                <a:solidFill>
                  <a:schemeClr val="accent1"/>
                </a:solidFill>
              </a:rPr>
              <a:t>•</a:t>
            </a:r>
            <a:r>
              <a:rPr lang="en-US" sz="2000" b="1" dirty="0">
                <a:solidFill>
                  <a:schemeClr val="accent1"/>
                </a:solidFill>
              </a:rPr>
              <a:t> 	In case of a tie, apply the nomenclature rules we already know as the tiebreakers:</a:t>
            </a:r>
            <a:endParaRPr lang="en-US" sz="1000" b="1" dirty="0">
              <a:solidFill>
                <a:schemeClr val="accent1"/>
              </a:solidFill>
            </a:endParaRPr>
          </a:p>
          <a:p>
            <a:pPr marL="236538" indent="-236538"/>
            <a:br>
              <a:rPr lang="en-US" sz="1000" b="1" dirty="0">
                <a:solidFill>
                  <a:schemeClr val="accent1"/>
                </a:solidFill>
              </a:rPr>
            </a:br>
            <a:r>
              <a:rPr lang="en-US" sz="2000" b="1" dirty="0">
                <a:solidFill>
                  <a:schemeClr val="accent1"/>
                </a:solidFill>
              </a:rPr>
              <a:t>     1. number the chain to give the lower locant to the first substituent (and so on…)</a:t>
            </a:r>
            <a:endParaRPr lang="en-US" sz="400" b="1" dirty="0">
              <a:solidFill>
                <a:schemeClr val="accent1"/>
              </a:solidFill>
            </a:endParaRPr>
          </a:p>
          <a:p>
            <a:pPr marL="236538" indent="-236538"/>
            <a:br>
              <a:rPr lang="en-US" sz="400" b="1" dirty="0">
                <a:solidFill>
                  <a:schemeClr val="accent1"/>
                </a:solidFill>
              </a:rPr>
            </a:br>
            <a:r>
              <a:rPr lang="en-US" sz="2000" b="1" dirty="0">
                <a:solidFill>
                  <a:schemeClr val="accent1"/>
                </a:solidFill>
              </a:rPr>
              <a:t>     2. number the chain to give the lower locant to the first substituent that comes earliest in</a:t>
            </a:r>
            <a:br>
              <a:rPr lang="en-US" sz="2000" b="1" dirty="0">
                <a:solidFill>
                  <a:schemeClr val="accent1"/>
                </a:solidFill>
              </a:rPr>
            </a:br>
            <a:r>
              <a:rPr lang="en-US" sz="2000" b="1" dirty="0">
                <a:solidFill>
                  <a:schemeClr val="accent1"/>
                </a:solidFill>
              </a:rPr>
              <a:t>          the alphabet</a:t>
            </a:r>
          </a:p>
        </p:txBody>
      </p:sp>
      <p:graphicFrame>
        <p:nvGraphicFramePr>
          <p:cNvPr id="2" name="Object 1"/>
          <p:cNvGraphicFramePr>
            <a:graphicFrameLocks noChangeAspect="1"/>
          </p:cNvGraphicFramePr>
          <p:nvPr>
            <p:extLst>
              <p:ext uri="{D42A27DB-BD31-4B8C-83A1-F6EECF244321}">
                <p14:modId xmlns:p14="http://schemas.microsoft.com/office/powerpoint/2010/main" val="1234043087"/>
              </p:ext>
            </p:extLst>
          </p:nvPr>
        </p:nvGraphicFramePr>
        <p:xfrm>
          <a:off x="3076416" y="2277558"/>
          <a:ext cx="1550988" cy="314325"/>
        </p:xfrm>
        <a:graphic>
          <a:graphicData uri="http://schemas.openxmlformats.org/presentationml/2006/ole">
            <mc:AlternateContent xmlns:mc="http://schemas.openxmlformats.org/markup-compatibility/2006">
              <mc:Choice xmlns:v="urn:schemas-microsoft-com:vml" Requires="v">
                <p:oleObj spid="_x0000_s3247" name="CS ChemDraw Drawing" r:id="rId4" imgW="839246" imgH="170328" progId="ChemDraw.Document.6.0">
                  <p:embed/>
                </p:oleObj>
              </mc:Choice>
              <mc:Fallback>
                <p:oleObj name="CS ChemDraw Drawing" r:id="rId4" imgW="839246" imgH="170328" progId="ChemDraw.Document.6.0">
                  <p:embed/>
                  <p:pic>
                    <p:nvPicPr>
                      <p:cNvPr id="2" name="Object 1"/>
                      <p:cNvPicPr>
                        <a:picLocks noChangeAspect="1" noChangeArrowheads="1"/>
                      </p:cNvPicPr>
                      <p:nvPr/>
                    </p:nvPicPr>
                    <p:blipFill>
                      <a:blip r:embed="rId5"/>
                      <a:srcRect/>
                      <a:stretch>
                        <a:fillRect/>
                      </a:stretch>
                    </p:blipFill>
                    <p:spPr bwMode="auto">
                      <a:xfrm>
                        <a:off x="3076416" y="2277558"/>
                        <a:ext cx="1550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2646730" y="3141227"/>
            <a:ext cx="2410360" cy="707886"/>
          </a:xfrm>
          <a:prstGeom prst="rect">
            <a:avLst/>
          </a:prstGeom>
          <a:noFill/>
        </p:spPr>
        <p:txBody>
          <a:bodyPr wrap="square" rtlCol="0">
            <a:spAutoFit/>
          </a:bodyPr>
          <a:lstStyle/>
          <a:p>
            <a:pPr marL="236538" indent="-236538" algn="ctr"/>
            <a:r>
              <a:rPr lang="en-US" sz="2000" b="1" dirty="0">
                <a:solidFill>
                  <a:schemeClr val="accent2"/>
                </a:solidFill>
              </a:rPr>
              <a:t>hex-1-ene</a:t>
            </a:r>
          </a:p>
          <a:p>
            <a:pPr marL="236538" indent="-236538" algn="ctr"/>
            <a:r>
              <a:rPr lang="en-US" sz="2000" b="1" dirty="0">
                <a:solidFill>
                  <a:schemeClr val="accent3"/>
                </a:solidFill>
              </a:rPr>
              <a:t>not hex-5-ene</a:t>
            </a:r>
          </a:p>
        </p:txBody>
      </p:sp>
      <p:sp>
        <p:nvSpPr>
          <p:cNvPr id="10" name="TextBox 9">
            <a:extLst>
              <a:ext uri="{FF2B5EF4-FFF2-40B4-BE49-F238E27FC236}">
                <a16:creationId xmlns:a16="http://schemas.microsoft.com/office/drawing/2014/main" id="{4E48FCA3-44FB-452C-8E48-76FFFE25B528}"/>
              </a:ext>
            </a:extLst>
          </p:cNvPr>
          <p:cNvSpPr txBox="1"/>
          <p:nvPr/>
        </p:nvSpPr>
        <p:spPr>
          <a:xfrm>
            <a:off x="805180" y="5531854"/>
            <a:ext cx="4750332" cy="1015663"/>
          </a:xfrm>
          <a:prstGeom prst="rect">
            <a:avLst/>
          </a:prstGeom>
          <a:noFill/>
        </p:spPr>
        <p:txBody>
          <a:bodyPr wrap="square" rtlCol="0">
            <a:spAutoFit/>
          </a:bodyPr>
          <a:lstStyle/>
          <a:p>
            <a:pPr marL="236538" indent="-236538"/>
            <a:r>
              <a:rPr lang="en-US" sz="1600" b="1" dirty="0">
                <a:solidFill>
                  <a:schemeClr val="accent1"/>
                </a:solidFill>
              </a:rPr>
              <a:t>•</a:t>
            </a:r>
            <a:r>
              <a:rPr lang="en-US" sz="2000" b="1" dirty="0">
                <a:solidFill>
                  <a:schemeClr val="accent1"/>
                </a:solidFill>
              </a:rPr>
              <a:t> 	It is not uncommon to encounter the locant for the double bond in front of the name of the parent chain:</a:t>
            </a:r>
          </a:p>
        </p:txBody>
      </p:sp>
      <p:graphicFrame>
        <p:nvGraphicFramePr>
          <p:cNvPr id="14" name="Object 13">
            <a:extLst>
              <a:ext uri="{FF2B5EF4-FFF2-40B4-BE49-F238E27FC236}">
                <a16:creationId xmlns:a16="http://schemas.microsoft.com/office/drawing/2014/main" id="{5973856F-5094-40F8-BB12-E81113D4FD64}"/>
              </a:ext>
            </a:extLst>
          </p:cNvPr>
          <p:cNvGraphicFramePr>
            <a:graphicFrameLocks noChangeAspect="1"/>
          </p:cNvGraphicFramePr>
          <p:nvPr>
            <p:extLst>
              <p:ext uri="{D42A27DB-BD31-4B8C-83A1-F6EECF244321}">
                <p14:modId xmlns:p14="http://schemas.microsoft.com/office/powerpoint/2010/main" val="2726392987"/>
              </p:ext>
            </p:extLst>
          </p:nvPr>
        </p:nvGraphicFramePr>
        <p:xfrm>
          <a:off x="6267602" y="5677469"/>
          <a:ext cx="1550988" cy="314325"/>
        </p:xfrm>
        <a:graphic>
          <a:graphicData uri="http://schemas.openxmlformats.org/presentationml/2006/ole">
            <mc:AlternateContent xmlns:mc="http://schemas.openxmlformats.org/markup-compatibility/2006">
              <mc:Choice xmlns:v="urn:schemas-microsoft-com:vml" Requires="v">
                <p:oleObj spid="_x0000_s3248" name="CS ChemDraw Drawing" r:id="rId4" imgW="839246" imgH="170328" progId="ChemDraw.Document.6.0">
                  <p:embed/>
                </p:oleObj>
              </mc:Choice>
              <mc:Fallback>
                <p:oleObj name="CS ChemDraw Drawing" r:id="rId4" imgW="839246" imgH="170328" progId="ChemDraw.Document.6.0">
                  <p:embed/>
                  <p:pic>
                    <p:nvPicPr>
                      <p:cNvPr id="2" name="Object 1"/>
                      <p:cNvPicPr>
                        <a:picLocks noChangeAspect="1" noChangeArrowheads="1"/>
                      </p:cNvPicPr>
                      <p:nvPr/>
                    </p:nvPicPr>
                    <p:blipFill>
                      <a:blip r:embed="rId5"/>
                      <a:srcRect/>
                      <a:stretch>
                        <a:fillRect/>
                      </a:stretch>
                    </p:blipFill>
                    <p:spPr bwMode="auto">
                      <a:xfrm>
                        <a:off x="6267602" y="5677469"/>
                        <a:ext cx="15509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1114CFBA-631E-4800-9C14-14CBED162DD4}"/>
              </a:ext>
            </a:extLst>
          </p:cNvPr>
          <p:cNvSpPr txBox="1"/>
          <p:nvPr/>
        </p:nvSpPr>
        <p:spPr>
          <a:xfrm>
            <a:off x="5837916" y="6392283"/>
            <a:ext cx="2410360" cy="400110"/>
          </a:xfrm>
          <a:prstGeom prst="rect">
            <a:avLst/>
          </a:prstGeom>
          <a:noFill/>
        </p:spPr>
        <p:txBody>
          <a:bodyPr wrap="square" rtlCol="0">
            <a:spAutoFit/>
          </a:bodyPr>
          <a:lstStyle/>
          <a:p>
            <a:pPr marL="236538" indent="-236538" algn="ctr"/>
            <a:r>
              <a:rPr lang="en-US" sz="2000" b="1" dirty="0">
                <a:solidFill>
                  <a:schemeClr val="accent1"/>
                </a:solidFill>
              </a:rPr>
              <a:t>1-hexene</a:t>
            </a:r>
          </a:p>
        </p:txBody>
      </p:sp>
      <p:graphicFrame>
        <p:nvGraphicFramePr>
          <p:cNvPr id="21" name="Object 20">
            <a:extLst>
              <a:ext uri="{FF2B5EF4-FFF2-40B4-BE49-F238E27FC236}">
                <a16:creationId xmlns:a16="http://schemas.microsoft.com/office/drawing/2014/main" id="{3ECF0D03-35DD-491D-946C-1700A67CE2E8}"/>
              </a:ext>
            </a:extLst>
          </p:cNvPr>
          <p:cNvGraphicFramePr>
            <a:graphicFrameLocks noChangeAspect="1"/>
          </p:cNvGraphicFramePr>
          <p:nvPr>
            <p:extLst>
              <p:ext uri="{D42A27DB-BD31-4B8C-83A1-F6EECF244321}">
                <p14:modId xmlns:p14="http://schemas.microsoft.com/office/powerpoint/2010/main" val="1093635771"/>
              </p:ext>
            </p:extLst>
          </p:nvPr>
        </p:nvGraphicFramePr>
        <p:xfrm>
          <a:off x="9286454" y="5366606"/>
          <a:ext cx="1555750" cy="936625"/>
        </p:xfrm>
        <a:graphic>
          <a:graphicData uri="http://schemas.openxmlformats.org/presentationml/2006/ole">
            <mc:AlternateContent xmlns:mc="http://schemas.openxmlformats.org/markup-compatibility/2006">
              <mc:Choice xmlns:v="urn:schemas-microsoft-com:vml" Requires="v">
                <p:oleObj spid="_x0000_s3249" name="CS ChemDraw Drawing" r:id="rId6" imgW="843044" imgH="504805" progId="ChemDraw.Document.6.0">
                  <p:embed/>
                </p:oleObj>
              </mc:Choice>
              <mc:Fallback>
                <p:oleObj name="CS ChemDraw Drawing" r:id="rId6" imgW="843044" imgH="504805" progId="ChemDraw.Document.6.0">
                  <p:embed/>
                  <p:pic>
                    <p:nvPicPr>
                      <p:cNvPr id="14" name="Object 13">
                        <a:extLst>
                          <a:ext uri="{FF2B5EF4-FFF2-40B4-BE49-F238E27FC236}">
                            <a16:creationId xmlns:a16="http://schemas.microsoft.com/office/drawing/2014/main" id="{5973856F-5094-40F8-BB12-E81113D4FD64}"/>
                          </a:ext>
                        </a:extLst>
                      </p:cNvPr>
                      <p:cNvPicPr>
                        <a:picLocks noChangeAspect="1" noChangeArrowheads="1"/>
                      </p:cNvPicPr>
                      <p:nvPr/>
                    </p:nvPicPr>
                    <p:blipFill>
                      <a:blip r:embed="rId7"/>
                      <a:srcRect/>
                      <a:stretch>
                        <a:fillRect/>
                      </a:stretch>
                    </p:blipFill>
                    <p:spPr bwMode="auto">
                      <a:xfrm>
                        <a:off x="9286454" y="5366606"/>
                        <a:ext cx="15557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98CC45C2-1BB7-47B7-9C9E-68D672575AEA}"/>
              </a:ext>
            </a:extLst>
          </p:cNvPr>
          <p:cNvSpPr txBox="1"/>
          <p:nvPr/>
        </p:nvSpPr>
        <p:spPr>
          <a:xfrm>
            <a:off x="8558084" y="6392283"/>
            <a:ext cx="2959711" cy="400110"/>
          </a:xfrm>
          <a:prstGeom prst="rect">
            <a:avLst/>
          </a:prstGeom>
          <a:noFill/>
        </p:spPr>
        <p:txBody>
          <a:bodyPr wrap="square" rtlCol="0">
            <a:spAutoFit/>
          </a:bodyPr>
          <a:lstStyle/>
          <a:p>
            <a:pPr marL="236538" indent="-236538" algn="ctr"/>
            <a:r>
              <a:rPr lang="en-US" sz="2000" b="1" dirty="0">
                <a:solidFill>
                  <a:schemeClr val="accent1"/>
                </a:solidFill>
              </a:rPr>
              <a:t>2,5-dimethyl-2-hexene</a:t>
            </a:r>
          </a:p>
        </p:txBody>
      </p:sp>
      <p:sp>
        <p:nvSpPr>
          <p:cNvPr id="23" name="Rounded Rectangle 9">
            <a:extLst>
              <a:ext uri="{FF2B5EF4-FFF2-40B4-BE49-F238E27FC236}">
                <a16:creationId xmlns:a16="http://schemas.microsoft.com/office/drawing/2014/main" id="{07137631-BF54-406A-AA72-48B0E50B1C16}"/>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E8AE47B-C8C9-4BF4-AD6E-FB0CB1306E9C}"/>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sp>
        <p:nvSpPr>
          <p:cNvPr id="26" name="TextBox 25">
            <a:extLst>
              <a:ext uri="{FF2B5EF4-FFF2-40B4-BE49-F238E27FC236}">
                <a16:creationId xmlns:a16="http://schemas.microsoft.com/office/drawing/2014/main" id="{E4A922E6-E06B-4678-BD53-D83DEC050D47}"/>
              </a:ext>
            </a:extLst>
          </p:cNvPr>
          <p:cNvSpPr txBox="1"/>
          <p:nvPr/>
        </p:nvSpPr>
        <p:spPr>
          <a:xfrm>
            <a:off x="6194995" y="3141227"/>
            <a:ext cx="3877833" cy="707886"/>
          </a:xfrm>
          <a:prstGeom prst="rect">
            <a:avLst/>
          </a:prstGeom>
          <a:noFill/>
        </p:spPr>
        <p:txBody>
          <a:bodyPr wrap="square" rtlCol="0">
            <a:spAutoFit/>
          </a:bodyPr>
          <a:lstStyle/>
          <a:p>
            <a:pPr marL="236538" indent="-236538" algn="ctr"/>
            <a:r>
              <a:rPr lang="en-US" sz="2000" b="1" dirty="0">
                <a:solidFill>
                  <a:schemeClr val="accent2"/>
                </a:solidFill>
              </a:rPr>
              <a:t>4-ethyl-2,3-dimethylhex-3-ene</a:t>
            </a:r>
          </a:p>
          <a:p>
            <a:pPr marL="236538" indent="-236538" algn="ctr"/>
            <a:r>
              <a:rPr lang="en-US" sz="2000" b="1" dirty="0">
                <a:solidFill>
                  <a:schemeClr val="accent3"/>
                </a:solidFill>
              </a:rPr>
              <a:t>not 3-ethyl-4,5-dimethylhex-3-ene</a:t>
            </a:r>
          </a:p>
        </p:txBody>
      </p:sp>
      <p:graphicFrame>
        <p:nvGraphicFramePr>
          <p:cNvPr id="27" name="Object 26">
            <a:extLst>
              <a:ext uri="{FF2B5EF4-FFF2-40B4-BE49-F238E27FC236}">
                <a16:creationId xmlns:a16="http://schemas.microsoft.com/office/drawing/2014/main" id="{F39919D9-2A2B-4EC4-AB8A-93E2FA46E1CA}"/>
              </a:ext>
            </a:extLst>
          </p:cNvPr>
          <p:cNvGraphicFramePr>
            <a:graphicFrameLocks noChangeAspect="1"/>
          </p:cNvGraphicFramePr>
          <p:nvPr>
            <p:extLst>
              <p:ext uri="{D42A27DB-BD31-4B8C-83A1-F6EECF244321}">
                <p14:modId xmlns:p14="http://schemas.microsoft.com/office/powerpoint/2010/main" val="2873002224"/>
              </p:ext>
            </p:extLst>
          </p:nvPr>
        </p:nvGraphicFramePr>
        <p:xfrm>
          <a:off x="7309747" y="1908752"/>
          <a:ext cx="1555750" cy="1111250"/>
        </p:xfrm>
        <a:graphic>
          <a:graphicData uri="http://schemas.openxmlformats.org/presentationml/2006/ole">
            <mc:AlternateContent xmlns:mc="http://schemas.openxmlformats.org/markup-compatibility/2006">
              <mc:Choice xmlns:v="urn:schemas-microsoft-com:vml" Requires="v">
                <p:oleObj spid="_x0000_s3250" name="CS ChemDraw Drawing" r:id="rId8" imgW="843044" imgH="599073" progId="ChemDraw.Document.6.0">
                  <p:embed/>
                </p:oleObj>
              </mc:Choice>
              <mc:Fallback>
                <p:oleObj name="CS ChemDraw Drawing" r:id="rId8" imgW="843044" imgH="599073" progId="ChemDraw.Document.6.0">
                  <p:embed/>
                  <p:pic>
                    <p:nvPicPr>
                      <p:cNvPr id="25" name="Object 24">
                        <a:extLst>
                          <a:ext uri="{FF2B5EF4-FFF2-40B4-BE49-F238E27FC236}">
                            <a16:creationId xmlns:a16="http://schemas.microsoft.com/office/drawing/2014/main" id="{214181F0-D29C-4F71-84DA-2ABFBB1A50AA}"/>
                          </a:ext>
                        </a:extLst>
                      </p:cNvPr>
                      <p:cNvPicPr>
                        <a:picLocks noChangeAspect="1" noChangeArrowheads="1"/>
                      </p:cNvPicPr>
                      <p:nvPr/>
                    </p:nvPicPr>
                    <p:blipFill>
                      <a:blip r:embed="rId9"/>
                      <a:srcRect/>
                      <a:stretch>
                        <a:fillRect/>
                      </a:stretch>
                    </p:blipFill>
                    <p:spPr bwMode="auto">
                      <a:xfrm>
                        <a:off x="7309747" y="1908752"/>
                        <a:ext cx="15557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333EC171-B715-45F7-B175-DBC1FF7599FC}"/>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08-021</a:t>
            </a:r>
          </a:p>
        </p:txBody>
      </p:sp>
    </p:spTree>
    <p:extLst>
      <p:ext uri="{BB962C8B-B14F-4D97-AF65-F5344CB8AC3E}">
        <p14:creationId xmlns:p14="http://schemas.microsoft.com/office/powerpoint/2010/main" val="41319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23273" y="744279"/>
            <a:ext cx="11494815" cy="830997"/>
          </a:xfrm>
          <a:prstGeom prst="rect">
            <a:avLst/>
          </a:prstGeom>
          <a:noFill/>
        </p:spPr>
        <p:txBody>
          <a:bodyPr wrap="square" rtlCol="0">
            <a:spAutoFit/>
          </a:bodyPr>
          <a:lstStyle/>
          <a:p>
            <a:pPr marL="463550" indent="-463550"/>
            <a:r>
              <a:rPr lang="en-US" sz="2400" b="1" dirty="0"/>
              <a:t>4.	Notice how we simply incorporate these new rules for alkenes into all the rules of nomenclature we learned for alkanes and alkyl halides. </a:t>
            </a:r>
          </a:p>
        </p:txBody>
      </p:sp>
      <p:graphicFrame>
        <p:nvGraphicFramePr>
          <p:cNvPr id="13" name="Object 12"/>
          <p:cNvGraphicFramePr>
            <a:graphicFrameLocks noChangeAspect="1"/>
          </p:cNvGraphicFramePr>
          <p:nvPr>
            <p:extLst>
              <p:ext uri="{D42A27DB-BD31-4B8C-83A1-F6EECF244321}">
                <p14:modId xmlns:p14="http://schemas.microsoft.com/office/powerpoint/2010/main" val="437153545"/>
              </p:ext>
            </p:extLst>
          </p:nvPr>
        </p:nvGraphicFramePr>
        <p:xfrm>
          <a:off x="2556016" y="2134035"/>
          <a:ext cx="1852613" cy="776287"/>
        </p:xfrm>
        <a:graphic>
          <a:graphicData uri="http://schemas.openxmlformats.org/presentationml/2006/ole">
            <mc:AlternateContent xmlns:mc="http://schemas.openxmlformats.org/markup-compatibility/2006">
              <mc:Choice xmlns:v="urn:schemas-microsoft-com:vml" Requires="v">
                <p:oleObj spid="_x0000_s24718" name="CS ChemDraw Drawing" r:id="rId4" imgW="1003241" imgH="422792" progId="ChemDraw.Document.6.0">
                  <p:embed/>
                </p:oleObj>
              </mc:Choice>
              <mc:Fallback>
                <p:oleObj name="CS ChemDraw Drawing" r:id="rId4" imgW="1003241" imgH="422792" progId="ChemDraw.Document.6.0">
                  <p:embed/>
                  <p:pic>
                    <p:nvPicPr>
                      <p:cNvPr id="13" name="Object 12"/>
                      <p:cNvPicPr>
                        <a:picLocks noChangeAspect="1" noChangeArrowheads="1"/>
                      </p:cNvPicPr>
                      <p:nvPr/>
                    </p:nvPicPr>
                    <p:blipFill>
                      <a:blip r:embed="rId5"/>
                      <a:srcRect/>
                      <a:stretch>
                        <a:fillRect/>
                      </a:stretch>
                    </p:blipFill>
                    <p:spPr bwMode="auto">
                      <a:xfrm>
                        <a:off x="2556016" y="2134035"/>
                        <a:ext cx="1852613"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p:cNvSpPr txBox="1"/>
          <p:nvPr/>
        </p:nvSpPr>
        <p:spPr>
          <a:xfrm>
            <a:off x="1610612" y="3274822"/>
            <a:ext cx="3743421" cy="400110"/>
          </a:xfrm>
          <a:prstGeom prst="rect">
            <a:avLst/>
          </a:prstGeom>
          <a:noFill/>
        </p:spPr>
        <p:txBody>
          <a:bodyPr wrap="square" rtlCol="0">
            <a:spAutoFit/>
          </a:bodyPr>
          <a:lstStyle/>
          <a:p>
            <a:pPr marL="236538" indent="-236538" algn="ctr"/>
            <a:r>
              <a:rPr lang="en-US" sz="2000" b="1" dirty="0">
                <a:solidFill>
                  <a:schemeClr val="accent2"/>
                </a:solidFill>
              </a:rPr>
              <a:t>2,2-difluoro-4-propylhept-3-ene</a:t>
            </a:r>
          </a:p>
        </p:txBody>
      </p:sp>
      <p:sp>
        <p:nvSpPr>
          <p:cNvPr id="18" name="Rounded Rectangle 9">
            <a:extLst>
              <a:ext uri="{FF2B5EF4-FFF2-40B4-BE49-F238E27FC236}">
                <a16:creationId xmlns:a16="http://schemas.microsoft.com/office/drawing/2014/main" id="{750CDF74-EAB6-4C10-B563-664F225524A5}"/>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EBCB5D3-47F0-4BB9-8F11-F48E45F81AD4}"/>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graphicFrame>
        <p:nvGraphicFramePr>
          <p:cNvPr id="9" name="Object 8">
            <a:extLst>
              <a:ext uri="{FF2B5EF4-FFF2-40B4-BE49-F238E27FC236}">
                <a16:creationId xmlns:a16="http://schemas.microsoft.com/office/drawing/2014/main" id="{9BCB0FD2-DE38-4F94-B279-A4376649B8FE}"/>
              </a:ext>
            </a:extLst>
          </p:cNvPr>
          <p:cNvGraphicFramePr>
            <a:graphicFrameLocks noChangeAspect="1"/>
          </p:cNvGraphicFramePr>
          <p:nvPr>
            <p:extLst>
              <p:ext uri="{D42A27DB-BD31-4B8C-83A1-F6EECF244321}">
                <p14:modId xmlns:p14="http://schemas.microsoft.com/office/powerpoint/2010/main" val="2042417394"/>
              </p:ext>
            </p:extLst>
          </p:nvPr>
        </p:nvGraphicFramePr>
        <p:xfrm>
          <a:off x="7943511" y="4609123"/>
          <a:ext cx="1557338" cy="776287"/>
        </p:xfrm>
        <a:graphic>
          <a:graphicData uri="http://schemas.openxmlformats.org/presentationml/2006/ole">
            <mc:AlternateContent xmlns:mc="http://schemas.openxmlformats.org/markup-compatibility/2006">
              <mc:Choice xmlns:v="urn:schemas-microsoft-com:vml" Requires="v">
                <p:oleObj spid="_x0000_s24719" name="CS ChemDraw Drawing" r:id="rId6" imgW="843044" imgH="422792" progId="ChemDraw.Document.6.0">
                  <p:embed/>
                </p:oleObj>
              </mc:Choice>
              <mc:Fallback>
                <p:oleObj name="CS ChemDraw Drawing" r:id="rId6" imgW="843044" imgH="422792" progId="ChemDraw.Document.6.0">
                  <p:embed/>
                  <p:pic>
                    <p:nvPicPr>
                      <p:cNvPr id="13" name="Object 12"/>
                      <p:cNvPicPr>
                        <a:picLocks noChangeAspect="1" noChangeArrowheads="1"/>
                      </p:cNvPicPr>
                      <p:nvPr/>
                    </p:nvPicPr>
                    <p:blipFill>
                      <a:blip r:embed="rId7"/>
                      <a:srcRect/>
                      <a:stretch>
                        <a:fillRect/>
                      </a:stretch>
                    </p:blipFill>
                    <p:spPr bwMode="auto">
                      <a:xfrm>
                        <a:off x="7943511" y="4609123"/>
                        <a:ext cx="155733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90AC080B-AE9D-45FB-8F92-8FBD7201DE7F}"/>
              </a:ext>
            </a:extLst>
          </p:cNvPr>
          <p:cNvSpPr txBox="1"/>
          <p:nvPr/>
        </p:nvSpPr>
        <p:spPr>
          <a:xfrm>
            <a:off x="6732866" y="5811082"/>
            <a:ext cx="3978629" cy="707886"/>
          </a:xfrm>
          <a:prstGeom prst="rect">
            <a:avLst/>
          </a:prstGeom>
          <a:noFill/>
        </p:spPr>
        <p:txBody>
          <a:bodyPr wrap="square" rtlCol="0">
            <a:spAutoFit/>
          </a:bodyPr>
          <a:lstStyle/>
          <a:p>
            <a:pPr marL="236538" indent="-236538" algn="ctr"/>
            <a:r>
              <a:rPr lang="en-US" sz="2000" b="1" dirty="0">
                <a:solidFill>
                  <a:schemeClr val="accent2"/>
                </a:solidFill>
              </a:rPr>
              <a:t>(2</a:t>
            </a:r>
            <a:r>
              <a:rPr lang="en-US" sz="2000" b="1" i="1" dirty="0">
                <a:solidFill>
                  <a:schemeClr val="accent2"/>
                </a:solidFill>
              </a:rPr>
              <a:t>R</a:t>
            </a:r>
            <a:r>
              <a:rPr lang="en-US" sz="2000" b="1" dirty="0">
                <a:solidFill>
                  <a:schemeClr val="accent2"/>
                </a:solidFill>
              </a:rPr>
              <a:t>)-2-bromo-4-ethylhex-3-ene</a:t>
            </a:r>
          </a:p>
          <a:p>
            <a:pPr marL="236538" indent="-236538" algn="ctr"/>
            <a:r>
              <a:rPr lang="en-US" sz="2000" b="1" dirty="0">
                <a:solidFill>
                  <a:schemeClr val="accent3"/>
                </a:solidFill>
              </a:rPr>
              <a:t>not (5</a:t>
            </a:r>
            <a:r>
              <a:rPr lang="en-US" sz="2000" b="1" i="1" dirty="0">
                <a:solidFill>
                  <a:schemeClr val="accent3"/>
                </a:solidFill>
              </a:rPr>
              <a:t>R</a:t>
            </a:r>
            <a:r>
              <a:rPr lang="en-US" sz="2000" b="1" dirty="0">
                <a:solidFill>
                  <a:schemeClr val="accent3"/>
                </a:solidFill>
              </a:rPr>
              <a:t>)-5-bromo-3-ethylhex-3-ene</a:t>
            </a:r>
          </a:p>
        </p:txBody>
      </p:sp>
      <p:graphicFrame>
        <p:nvGraphicFramePr>
          <p:cNvPr id="11" name="Object 10">
            <a:extLst>
              <a:ext uri="{FF2B5EF4-FFF2-40B4-BE49-F238E27FC236}">
                <a16:creationId xmlns:a16="http://schemas.microsoft.com/office/drawing/2014/main" id="{FC1575F2-8A8F-4C65-AD9C-6F82F84CC6A0}"/>
              </a:ext>
            </a:extLst>
          </p:cNvPr>
          <p:cNvGraphicFramePr>
            <a:graphicFrameLocks noChangeAspect="1"/>
          </p:cNvGraphicFramePr>
          <p:nvPr>
            <p:extLst>
              <p:ext uri="{D42A27DB-BD31-4B8C-83A1-F6EECF244321}">
                <p14:modId xmlns:p14="http://schemas.microsoft.com/office/powerpoint/2010/main" val="481153656"/>
              </p:ext>
            </p:extLst>
          </p:nvPr>
        </p:nvGraphicFramePr>
        <p:xfrm>
          <a:off x="2702860" y="4582929"/>
          <a:ext cx="1558925" cy="828675"/>
        </p:xfrm>
        <a:graphic>
          <a:graphicData uri="http://schemas.openxmlformats.org/presentationml/2006/ole">
            <mc:AlternateContent xmlns:mc="http://schemas.openxmlformats.org/markup-compatibility/2006">
              <mc:Choice xmlns:v="urn:schemas-microsoft-com:vml" Requires="v">
                <p:oleObj spid="_x0000_s24720" name="CS ChemDraw Drawing" r:id="rId8" imgW="843044" imgH="450130" progId="ChemDraw.Document.6.0">
                  <p:embed/>
                </p:oleObj>
              </mc:Choice>
              <mc:Fallback>
                <p:oleObj name="CS ChemDraw Drawing" r:id="rId8" imgW="843044" imgH="450130" progId="ChemDraw.Document.6.0">
                  <p:embed/>
                  <p:pic>
                    <p:nvPicPr>
                      <p:cNvPr id="9" name="Object 8">
                        <a:extLst>
                          <a:ext uri="{FF2B5EF4-FFF2-40B4-BE49-F238E27FC236}">
                            <a16:creationId xmlns:a16="http://schemas.microsoft.com/office/drawing/2014/main" id="{9BCB0FD2-DE38-4F94-B279-A4376649B8FE}"/>
                          </a:ext>
                        </a:extLst>
                      </p:cNvPr>
                      <p:cNvPicPr>
                        <a:picLocks noChangeAspect="1" noChangeArrowheads="1"/>
                      </p:cNvPicPr>
                      <p:nvPr/>
                    </p:nvPicPr>
                    <p:blipFill>
                      <a:blip r:embed="rId9"/>
                      <a:srcRect/>
                      <a:stretch>
                        <a:fillRect/>
                      </a:stretch>
                    </p:blipFill>
                    <p:spPr bwMode="auto">
                      <a:xfrm>
                        <a:off x="2702860" y="4582929"/>
                        <a:ext cx="15589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a:extLst>
              <a:ext uri="{FF2B5EF4-FFF2-40B4-BE49-F238E27FC236}">
                <a16:creationId xmlns:a16="http://schemas.microsoft.com/office/drawing/2014/main" id="{0CAFE222-D01F-4730-BEDC-79E48F6D8E47}"/>
              </a:ext>
            </a:extLst>
          </p:cNvPr>
          <p:cNvSpPr txBox="1"/>
          <p:nvPr/>
        </p:nvSpPr>
        <p:spPr>
          <a:xfrm>
            <a:off x="1729722" y="5811082"/>
            <a:ext cx="3505200" cy="707886"/>
          </a:xfrm>
          <a:prstGeom prst="rect">
            <a:avLst/>
          </a:prstGeom>
          <a:noFill/>
        </p:spPr>
        <p:txBody>
          <a:bodyPr wrap="square" rtlCol="0">
            <a:spAutoFit/>
          </a:bodyPr>
          <a:lstStyle/>
          <a:p>
            <a:pPr marL="236538" indent="-236538" algn="ctr"/>
            <a:r>
              <a:rPr lang="en-US" sz="2000" b="1" dirty="0">
                <a:solidFill>
                  <a:schemeClr val="accent2"/>
                </a:solidFill>
              </a:rPr>
              <a:t>(4</a:t>
            </a:r>
            <a:r>
              <a:rPr lang="en-US" sz="2000" b="1" i="1" dirty="0">
                <a:solidFill>
                  <a:schemeClr val="accent2"/>
                </a:solidFill>
              </a:rPr>
              <a:t>S</a:t>
            </a:r>
            <a:r>
              <a:rPr lang="en-US" sz="2000" b="1" dirty="0">
                <a:solidFill>
                  <a:schemeClr val="accent2"/>
                </a:solidFill>
              </a:rPr>
              <a:t>)-4-ethyl-5-methylhex-1-ene</a:t>
            </a:r>
          </a:p>
          <a:p>
            <a:pPr marL="236538" indent="-236538" algn="ctr"/>
            <a:r>
              <a:rPr lang="en-US" sz="2000" b="1" dirty="0">
                <a:solidFill>
                  <a:schemeClr val="accent3"/>
                </a:solidFill>
              </a:rPr>
              <a:t>not (4</a:t>
            </a:r>
            <a:r>
              <a:rPr lang="en-US" sz="2000" b="1" i="1" dirty="0">
                <a:solidFill>
                  <a:schemeClr val="accent3"/>
                </a:solidFill>
              </a:rPr>
              <a:t>S</a:t>
            </a:r>
            <a:r>
              <a:rPr lang="en-US" sz="2000" b="1" dirty="0">
                <a:solidFill>
                  <a:schemeClr val="accent3"/>
                </a:solidFill>
              </a:rPr>
              <a:t>)-4-isopropylhex-1-ene</a:t>
            </a:r>
          </a:p>
        </p:txBody>
      </p:sp>
      <p:sp>
        <p:nvSpPr>
          <p:cNvPr id="16" name="TextBox 15">
            <a:extLst>
              <a:ext uri="{FF2B5EF4-FFF2-40B4-BE49-F238E27FC236}">
                <a16:creationId xmlns:a16="http://schemas.microsoft.com/office/drawing/2014/main" id="{4AF7A465-548A-46A5-ADBD-9A99B7EA8FEF}"/>
              </a:ext>
            </a:extLst>
          </p:cNvPr>
          <p:cNvSpPr txBox="1"/>
          <p:nvPr/>
        </p:nvSpPr>
        <p:spPr>
          <a:xfrm>
            <a:off x="6969580" y="3275480"/>
            <a:ext cx="3505200" cy="707886"/>
          </a:xfrm>
          <a:prstGeom prst="rect">
            <a:avLst/>
          </a:prstGeom>
          <a:noFill/>
        </p:spPr>
        <p:txBody>
          <a:bodyPr wrap="square" rtlCol="0">
            <a:spAutoFit/>
          </a:bodyPr>
          <a:lstStyle/>
          <a:p>
            <a:pPr marL="236538" indent="-236538" algn="ctr"/>
            <a:r>
              <a:rPr lang="en-US" sz="2000" b="1" dirty="0">
                <a:solidFill>
                  <a:schemeClr val="accent2"/>
                </a:solidFill>
              </a:rPr>
              <a:t>3-ethyl-8-methylnon-3-ene</a:t>
            </a:r>
          </a:p>
          <a:p>
            <a:pPr marL="236538" indent="-236538" algn="ctr"/>
            <a:r>
              <a:rPr lang="en-US" sz="2000" b="1" dirty="0">
                <a:solidFill>
                  <a:schemeClr val="accent3"/>
                </a:solidFill>
              </a:rPr>
              <a:t>not 7-ethyl-2-methylnon-6-ene</a:t>
            </a:r>
          </a:p>
        </p:txBody>
      </p:sp>
      <p:graphicFrame>
        <p:nvGraphicFramePr>
          <p:cNvPr id="21" name="Object 20">
            <a:extLst>
              <a:ext uri="{FF2B5EF4-FFF2-40B4-BE49-F238E27FC236}">
                <a16:creationId xmlns:a16="http://schemas.microsoft.com/office/drawing/2014/main" id="{577153EE-5D36-4D8F-901A-6B1CFDE51B1A}"/>
              </a:ext>
            </a:extLst>
          </p:cNvPr>
          <p:cNvGraphicFramePr>
            <a:graphicFrameLocks noChangeAspect="1"/>
          </p:cNvGraphicFramePr>
          <p:nvPr>
            <p:extLst>
              <p:ext uri="{D42A27DB-BD31-4B8C-83A1-F6EECF244321}">
                <p14:modId xmlns:p14="http://schemas.microsoft.com/office/powerpoint/2010/main" val="3585971787"/>
              </p:ext>
            </p:extLst>
          </p:nvPr>
        </p:nvGraphicFramePr>
        <p:xfrm>
          <a:off x="7503774" y="1967347"/>
          <a:ext cx="2436812" cy="1109663"/>
        </p:xfrm>
        <a:graphic>
          <a:graphicData uri="http://schemas.openxmlformats.org/presentationml/2006/ole">
            <mc:AlternateContent xmlns:mc="http://schemas.openxmlformats.org/markup-compatibility/2006">
              <mc:Choice xmlns:v="urn:schemas-microsoft-com:vml" Requires="v">
                <p:oleObj spid="_x0000_s24721" name="CS ChemDraw Drawing" r:id="rId10" imgW="1320327" imgH="599073" progId="ChemDraw.Document.6.0">
                  <p:embed/>
                </p:oleObj>
              </mc:Choice>
              <mc:Fallback>
                <p:oleObj name="CS ChemDraw Drawing" r:id="rId10" imgW="1320327" imgH="599073" progId="ChemDraw.Document.6.0">
                  <p:embed/>
                  <p:pic>
                    <p:nvPicPr>
                      <p:cNvPr id="25" name="Object 24">
                        <a:extLst>
                          <a:ext uri="{FF2B5EF4-FFF2-40B4-BE49-F238E27FC236}">
                            <a16:creationId xmlns:a16="http://schemas.microsoft.com/office/drawing/2014/main" id="{214181F0-D29C-4F71-84DA-2ABFBB1A50AA}"/>
                          </a:ext>
                        </a:extLst>
                      </p:cNvPr>
                      <p:cNvPicPr>
                        <a:picLocks noChangeAspect="1" noChangeArrowheads="1"/>
                      </p:cNvPicPr>
                      <p:nvPr/>
                    </p:nvPicPr>
                    <p:blipFill>
                      <a:blip r:embed="rId11"/>
                      <a:srcRect/>
                      <a:stretch>
                        <a:fillRect/>
                      </a:stretch>
                    </p:blipFill>
                    <p:spPr bwMode="auto">
                      <a:xfrm>
                        <a:off x="7503774" y="1967347"/>
                        <a:ext cx="2436812"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350C2207-71BD-482A-AB1C-67F9945EB9F2}"/>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08-022</a:t>
            </a:r>
          </a:p>
        </p:txBody>
      </p:sp>
    </p:spTree>
    <p:extLst>
      <p:ext uri="{BB962C8B-B14F-4D97-AF65-F5344CB8AC3E}">
        <p14:creationId xmlns:p14="http://schemas.microsoft.com/office/powerpoint/2010/main" val="393693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D998FC0-A14D-45FC-9458-2A3D2A89BA90}"/>
              </a:ext>
            </a:extLst>
          </p:cNvPr>
          <p:cNvSpPr txBox="1"/>
          <p:nvPr/>
        </p:nvSpPr>
        <p:spPr>
          <a:xfrm>
            <a:off x="323273" y="3160707"/>
            <a:ext cx="10909300" cy="461665"/>
          </a:xfrm>
          <a:prstGeom prst="rect">
            <a:avLst/>
          </a:prstGeom>
          <a:noFill/>
        </p:spPr>
        <p:txBody>
          <a:bodyPr wrap="square" rtlCol="0">
            <a:spAutoFit/>
          </a:bodyPr>
          <a:lstStyle/>
          <a:p>
            <a:pPr marL="463550" indent="-463550"/>
            <a:r>
              <a:rPr lang="en-US" sz="2400" b="1" dirty="0"/>
              <a:t>6.	We differentiate these stereoisomers with </a:t>
            </a:r>
            <a:r>
              <a:rPr lang="en-US" sz="2400" b="1" i="1" dirty="0">
                <a:solidFill>
                  <a:schemeClr val="accent5"/>
                </a:solidFill>
              </a:rPr>
              <a:t>E</a:t>
            </a:r>
            <a:r>
              <a:rPr lang="en-US" sz="2400" b="1" dirty="0">
                <a:solidFill>
                  <a:schemeClr val="accent5"/>
                </a:solidFill>
              </a:rPr>
              <a:t>/</a:t>
            </a:r>
            <a:r>
              <a:rPr lang="en-US" sz="2400" b="1" i="1" dirty="0">
                <a:solidFill>
                  <a:schemeClr val="accent5"/>
                </a:solidFill>
              </a:rPr>
              <a:t>Z</a:t>
            </a:r>
            <a:r>
              <a:rPr lang="en-US" sz="2400" b="1" dirty="0">
                <a:solidFill>
                  <a:schemeClr val="accent5"/>
                </a:solidFill>
              </a:rPr>
              <a:t> descriptors </a:t>
            </a:r>
            <a:r>
              <a:rPr lang="en-US" sz="2400" b="1" dirty="0"/>
              <a:t>added as prefixes.</a:t>
            </a:r>
          </a:p>
        </p:txBody>
      </p:sp>
      <p:sp>
        <p:nvSpPr>
          <p:cNvPr id="24" name="Rounded Rectangle 9">
            <a:extLst>
              <a:ext uri="{FF2B5EF4-FFF2-40B4-BE49-F238E27FC236}">
                <a16:creationId xmlns:a16="http://schemas.microsoft.com/office/drawing/2014/main" id="{BB9464CE-D9A3-4C39-A51E-9A289843FA31}"/>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2521F4E-52EE-4DA6-9064-8033A922EB6C}"/>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sp>
        <p:nvSpPr>
          <p:cNvPr id="30" name="TextBox 29">
            <a:extLst>
              <a:ext uri="{FF2B5EF4-FFF2-40B4-BE49-F238E27FC236}">
                <a16:creationId xmlns:a16="http://schemas.microsoft.com/office/drawing/2014/main" id="{34010097-F2DF-4B81-A71B-68C1D6F79C97}"/>
              </a:ext>
            </a:extLst>
          </p:cNvPr>
          <p:cNvSpPr txBox="1"/>
          <p:nvPr/>
        </p:nvSpPr>
        <p:spPr>
          <a:xfrm>
            <a:off x="323272" y="751379"/>
            <a:ext cx="11643671" cy="830997"/>
          </a:xfrm>
          <a:prstGeom prst="rect">
            <a:avLst/>
          </a:prstGeom>
          <a:noFill/>
        </p:spPr>
        <p:txBody>
          <a:bodyPr wrap="square" rtlCol="0">
            <a:spAutoFit/>
          </a:bodyPr>
          <a:lstStyle/>
          <a:p>
            <a:pPr marL="463550" indent="-463550"/>
            <a:r>
              <a:rPr lang="en-US" sz="2400" b="1" dirty="0"/>
              <a:t>5.	Recall that C=C double bonds in which each olefinic carbon atom is substituted with two different groups can exist as a pair of diastereomers.</a:t>
            </a:r>
          </a:p>
        </p:txBody>
      </p:sp>
      <p:graphicFrame>
        <p:nvGraphicFramePr>
          <p:cNvPr id="32" name="Object 31">
            <a:extLst>
              <a:ext uri="{FF2B5EF4-FFF2-40B4-BE49-F238E27FC236}">
                <a16:creationId xmlns:a16="http://schemas.microsoft.com/office/drawing/2014/main" id="{E39C7D2E-4D27-48D5-817C-917F8BD47B88}"/>
              </a:ext>
            </a:extLst>
          </p:cNvPr>
          <p:cNvGraphicFramePr>
            <a:graphicFrameLocks noChangeAspect="1"/>
          </p:cNvGraphicFramePr>
          <p:nvPr>
            <p:extLst>
              <p:ext uri="{D42A27DB-BD31-4B8C-83A1-F6EECF244321}">
                <p14:modId xmlns:p14="http://schemas.microsoft.com/office/powerpoint/2010/main" val="3342353143"/>
              </p:ext>
            </p:extLst>
          </p:nvPr>
        </p:nvGraphicFramePr>
        <p:xfrm>
          <a:off x="2937866" y="1977704"/>
          <a:ext cx="1846262" cy="604837"/>
        </p:xfrm>
        <a:graphic>
          <a:graphicData uri="http://schemas.openxmlformats.org/presentationml/2006/ole">
            <mc:AlternateContent xmlns:mc="http://schemas.openxmlformats.org/markup-compatibility/2006">
              <mc:Choice xmlns:v="urn:schemas-microsoft-com:vml" Requires="v">
                <p:oleObj spid="_x0000_s33898" name="CS ChemDraw Drawing" r:id="rId4" imgW="1001823" imgH="326639" progId="ChemDraw.Document.6.0">
                  <p:embed/>
                </p:oleObj>
              </mc:Choice>
              <mc:Fallback>
                <p:oleObj name="CS ChemDraw Drawing" r:id="rId4" imgW="1001823" imgH="326639" progId="ChemDraw.Document.6.0">
                  <p:embed/>
                  <p:pic>
                    <p:nvPicPr>
                      <p:cNvPr id="32" name="Object 31">
                        <a:extLst>
                          <a:ext uri="{FF2B5EF4-FFF2-40B4-BE49-F238E27FC236}">
                            <a16:creationId xmlns:a16="http://schemas.microsoft.com/office/drawing/2014/main" id="{E39C7D2E-4D27-48D5-817C-917F8BD47B88}"/>
                          </a:ext>
                        </a:extLst>
                      </p:cNvPr>
                      <p:cNvPicPr>
                        <a:picLocks noChangeAspect="1" noChangeArrowheads="1"/>
                      </p:cNvPicPr>
                      <p:nvPr/>
                    </p:nvPicPr>
                    <p:blipFill>
                      <a:blip r:embed="rId5"/>
                      <a:srcRect/>
                      <a:stretch>
                        <a:fillRect/>
                      </a:stretch>
                    </p:blipFill>
                    <p:spPr bwMode="auto">
                      <a:xfrm>
                        <a:off x="2937866" y="1977704"/>
                        <a:ext cx="18462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88DDA746-99DD-40A8-B3B8-58C01D3D5B10}"/>
              </a:ext>
            </a:extLst>
          </p:cNvPr>
          <p:cNvGraphicFramePr>
            <a:graphicFrameLocks noChangeAspect="1"/>
          </p:cNvGraphicFramePr>
          <p:nvPr>
            <p:extLst>
              <p:ext uri="{D42A27DB-BD31-4B8C-83A1-F6EECF244321}">
                <p14:modId xmlns:p14="http://schemas.microsoft.com/office/powerpoint/2010/main" val="1494175886"/>
              </p:ext>
            </p:extLst>
          </p:nvPr>
        </p:nvGraphicFramePr>
        <p:xfrm>
          <a:off x="7122357" y="1890442"/>
          <a:ext cx="1555750" cy="781050"/>
        </p:xfrm>
        <a:graphic>
          <a:graphicData uri="http://schemas.openxmlformats.org/presentationml/2006/ole">
            <mc:AlternateContent xmlns:mc="http://schemas.openxmlformats.org/markup-compatibility/2006">
              <mc:Choice xmlns:v="urn:schemas-microsoft-com:vml" Requires="v">
                <p:oleObj spid="_x0000_s33899" name="CS ChemDraw Drawing" r:id="rId6" imgW="844461" imgH="422792" progId="ChemDraw.Document.6.0">
                  <p:embed/>
                </p:oleObj>
              </mc:Choice>
              <mc:Fallback>
                <p:oleObj name="CS ChemDraw Drawing" r:id="rId6" imgW="844461" imgH="422792" progId="ChemDraw.Document.6.0">
                  <p:embed/>
                  <p:pic>
                    <p:nvPicPr>
                      <p:cNvPr id="32" name="Object 31">
                        <a:extLst>
                          <a:ext uri="{FF2B5EF4-FFF2-40B4-BE49-F238E27FC236}">
                            <a16:creationId xmlns:a16="http://schemas.microsoft.com/office/drawing/2014/main" id="{E39C7D2E-4D27-48D5-817C-917F8BD47B88}"/>
                          </a:ext>
                        </a:extLst>
                      </p:cNvPr>
                      <p:cNvPicPr>
                        <a:picLocks noChangeAspect="1" noChangeArrowheads="1"/>
                      </p:cNvPicPr>
                      <p:nvPr/>
                    </p:nvPicPr>
                    <p:blipFill>
                      <a:blip r:embed="rId7"/>
                      <a:srcRect/>
                      <a:stretch>
                        <a:fillRect/>
                      </a:stretch>
                    </p:blipFill>
                    <p:spPr bwMode="auto">
                      <a:xfrm>
                        <a:off x="7122357" y="1890442"/>
                        <a:ext cx="15557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2B0566FC-6E59-4687-B1CC-EA7DB0D6D1F4}"/>
              </a:ext>
            </a:extLst>
          </p:cNvPr>
          <p:cNvSpPr txBox="1"/>
          <p:nvPr/>
        </p:nvSpPr>
        <p:spPr>
          <a:xfrm>
            <a:off x="1844944" y="4940950"/>
            <a:ext cx="3930217" cy="400110"/>
          </a:xfrm>
          <a:prstGeom prst="rect">
            <a:avLst/>
          </a:prstGeom>
          <a:noFill/>
        </p:spPr>
        <p:txBody>
          <a:bodyPr wrap="square" rtlCol="0">
            <a:spAutoFit/>
          </a:bodyPr>
          <a:lstStyle/>
          <a:p>
            <a:pPr algn="ctr"/>
            <a:r>
              <a:rPr lang="en-US" sz="2000" b="1" dirty="0">
                <a:solidFill>
                  <a:schemeClr val="accent2"/>
                </a:solidFill>
              </a:rPr>
              <a:t>(3</a:t>
            </a:r>
            <a:r>
              <a:rPr lang="en-US" sz="2000" b="1" i="1" dirty="0">
                <a:solidFill>
                  <a:schemeClr val="accent2"/>
                </a:solidFill>
              </a:rPr>
              <a:t>E</a:t>
            </a:r>
            <a:r>
              <a:rPr lang="en-US" sz="2000" b="1" dirty="0">
                <a:solidFill>
                  <a:schemeClr val="accent2"/>
                </a:solidFill>
              </a:rPr>
              <a:t>)-3-methylhept-3-ene</a:t>
            </a:r>
          </a:p>
        </p:txBody>
      </p:sp>
      <p:graphicFrame>
        <p:nvGraphicFramePr>
          <p:cNvPr id="23" name="Object 22">
            <a:extLst>
              <a:ext uri="{FF2B5EF4-FFF2-40B4-BE49-F238E27FC236}">
                <a16:creationId xmlns:a16="http://schemas.microsoft.com/office/drawing/2014/main" id="{D908172D-D3C5-4F5F-97EF-B02172DBF4ED}"/>
              </a:ext>
            </a:extLst>
          </p:cNvPr>
          <p:cNvGraphicFramePr>
            <a:graphicFrameLocks noChangeAspect="1"/>
          </p:cNvGraphicFramePr>
          <p:nvPr>
            <p:extLst>
              <p:ext uri="{D42A27DB-BD31-4B8C-83A1-F6EECF244321}">
                <p14:modId xmlns:p14="http://schemas.microsoft.com/office/powerpoint/2010/main" val="292344925"/>
              </p:ext>
            </p:extLst>
          </p:nvPr>
        </p:nvGraphicFramePr>
        <p:xfrm>
          <a:off x="2937866" y="4013433"/>
          <a:ext cx="1846262" cy="604837"/>
        </p:xfrm>
        <a:graphic>
          <a:graphicData uri="http://schemas.openxmlformats.org/presentationml/2006/ole">
            <mc:AlternateContent xmlns:mc="http://schemas.openxmlformats.org/markup-compatibility/2006">
              <mc:Choice xmlns:v="urn:schemas-microsoft-com:vml" Requires="v">
                <p:oleObj spid="_x0000_s33900" name="CS ChemDraw Drawing" r:id="rId8" imgW="1001823" imgH="326639" progId="ChemDraw.Document.6.0">
                  <p:embed/>
                </p:oleObj>
              </mc:Choice>
              <mc:Fallback>
                <p:oleObj name="CS ChemDraw Drawing" r:id="rId8" imgW="1001823" imgH="326639" progId="ChemDraw.Document.6.0">
                  <p:embed/>
                  <p:pic>
                    <p:nvPicPr>
                      <p:cNvPr id="32" name="Object 31">
                        <a:extLst>
                          <a:ext uri="{FF2B5EF4-FFF2-40B4-BE49-F238E27FC236}">
                            <a16:creationId xmlns:a16="http://schemas.microsoft.com/office/drawing/2014/main" id="{E39C7D2E-4D27-48D5-817C-917F8BD47B88}"/>
                          </a:ext>
                        </a:extLst>
                      </p:cNvPr>
                      <p:cNvPicPr>
                        <a:picLocks noChangeAspect="1" noChangeArrowheads="1"/>
                      </p:cNvPicPr>
                      <p:nvPr/>
                    </p:nvPicPr>
                    <p:blipFill>
                      <a:blip r:embed="rId5"/>
                      <a:srcRect/>
                      <a:stretch>
                        <a:fillRect/>
                      </a:stretch>
                    </p:blipFill>
                    <p:spPr bwMode="auto">
                      <a:xfrm>
                        <a:off x="2937866" y="4013433"/>
                        <a:ext cx="1846262"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a:extLst>
              <a:ext uri="{FF2B5EF4-FFF2-40B4-BE49-F238E27FC236}">
                <a16:creationId xmlns:a16="http://schemas.microsoft.com/office/drawing/2014/main" id="{441629F8-E9CB-4798-8DC7-66C6D5A031FA}"/>
              </a:ext>
            </a:extLst>
          </p:cNvPr>
          <p:cNvSpPr txBox="1"/>
          <p:nvPr/>
        </p:nvSpPr>
        <p:spPr>
          <a:xfrm>
            <a:off x="5916411" y="4940950"/>
            <a:ext cx="3930217" cy="400110"/>
          </a:xfrm>
          <a:prstGeom prst="rect">
            <a:avLst/>
          </a:prstGeom>
          <a:noFill/>
        </p:spPr>
        <p:txBody>
          <a:bodyPr wrap="square" rtlCol="0">
            <a:spAutoFit/>
          </a:bodyPr>
          <a:lstStyle/>
          <a:p>
            <a:pPr algn="ctr"/>
            <a:r>
              <a:rPr lang="en-US" sz="2000" b="1" dirty="0">
                <a:solidFill>
                  <a:schemeClr val="accent2"/>
                </a:solidFill>
              </a:rPr>
              <a:t>(3</a:t>
            </a:r>
            <a:r>
              <a:rPr lang="en-US" sz="2000" b="1" i="1" dirty="0">
                <a:solidFill>
                  <a:schemeClr val="accent2"/>
                </a:solidFill>
              </a:rPr>
              <a:t>Z</a:t>
            </a:r>
            <a:r>
              <a:rPr lang="en-US" sz="2000" b="1" dirty="0">
                <a:solidFill>
                  <a:schemeClr val="accent2"/>
                </a:solidFill>
              </a:rPr>
              <a:t>)-3-methylhept-3-ene</a:t>
            </a:r>
          </a:p>
        </p:txBody>
      </p:sp>
      <p:graphicFrame>
        <p:nvGraphicFramePr>
          <p:cNvPr id="34" name="Object 33">
            <a:extLst>
              <a:ext uri="{FF2B5EF4-FFF2-40B4-BE49-F238E27FC236}">
                <a16:creationId xmlns:a16="http://schemas.microsoft.com/office/drawing/2014/main" id="{BC9C66B1-3E51-4113-BE89-7ECDC7C780A1}"/>
              </a:ext>
            </a:extLst>
          </p:cNvPr>
          <p:cNvGraphicFramePr>
            <a:graphicFrameLocks noChangeAspect="1"/>
          </p:cNvGraphicFramePr>
          <p:nvPr>
            <p:extLst>
              <p:ext uri="{D42A27DB-BD31-4B8C-83A1-F6EECF244321}">
                <p14:modId xmlns:p14="http://schemas.microsoft.com/office/powerpoint/2010/main" val="625430137"/>
              </p:ext>
            </p:extLst>
          </p:nvPr>
        </p:nvGraphicFramePr>
        <p:xfrm>
          <a:off x="7122357" y="3926171"/>
          <a:ext cx="1555750" cy="781050"/>
        </p:xfrm>
        <a:graphic>
          <a:graphicData uri="http://schemas.openxmlformats.org/presentationml/2006/ole">
            <mc:AlternateContent xmlns:mc="http://schemas.openxmlformats.org/markup-compatibility/2006">
              <mc:Choice xmlns:v="urn:schemas-microsoft-com:vml" Requires="v">
                <p:oleObj spid="_x0000_s33901" name="CS ChemDraw Drawing" r:id="rId9" imgW="844461" imgH="422792" progId="ChemDraw.Document.6.0">
                  <p:embed/>
                </p:oleObj>
              </mc:Choice>
              <mc:Fallback>
                <p:oleObj name="CS ChemDraw Drawing" r:id="rId9" imgW="844461" imgH="422792" progId="ChemDraw.Document.6.0">
                  <p:embed/>
                  <p:pic>
                    <p:nvPicPr>
                      <p:cNvPr id="21" name="Object 20">
                        <a:extLst>
                          <a:ext uri="{FF2B5EF4-FFF2-40B4-BE49-F238E27FC236}">
                            <a16:creationId xmlns:a16="http://schemas.microsoft.com/office/drawing/2014/main" id="{88DDA746-99DD-40A8-B3B8-58C01D3D5B10}"/>
                          </a:ext>
                        </a:extLst>
                      </p:cNvPr>
                      <p:cNvPicPr>
                        <a:picLocks noChangeAspect="1" noChangeArrowheads="1"/>
                      </p:cNvPicPr>
                      <p:nvPr/>
                    </p:nvPicPr>
                    <p:blipFill>
                      <a:blip r:embed="rId7"/>
                      <a:srcRect/>
                      <a:stretch>
                        <a:fillRect/>
                      </a:stretch>
                    </p:blipFill>
                    <p:spPr bwMode="auto">
                      <a:xfrm>
                        <a:off x="7122357" y="3926171"/>
                        <a:ext cx="15557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a:extLst>
              <a:ext uri="{FF2B5EF4-FFF2-40B4-BE49-F238E27FC236}">
                <a16:creationId xmlns:a16="http://schemas.microsoft.com/office/drawing/2014/main" id="{7158AAE4-6E04-4280-8D71-F461C26972F7}"/>
              </a:ext>
            </a:extLst>
          </p:cNvPr>
          <p:cNvSpPr txBox="1"/>
          <p:nvPr/>
        </p:nvSpPr>
        <p:spPr>
          <a:xfrm>
            <a:off x="805179" y="5579982"/>
            <a:ext cx="10263874" cy="1015663"/>
          </a:xfrm>
          <a:prstGeom prst="rect">
            <a:avLst/>
          </a:prstGeom>
          <a:noFill/>
        </p:spPr>
        <p:txBody>
          <a:bodyPr wrap="square" rtlCol="0">
            <a:spAutoFit/>
          </a:bodyPr>
          <a:lstStyle/>
          <a:p>
            <a:pPr marL="236538" indent="-236538"/>
            <a:r>
              <a:rPr lang="en-US" sz="1600" b="1" dirty="0">
                <a:solidFill>
                  <a:schemeClr val="accent1"/>
                </a:solidFill>
              </a:rPr>
              <a:t>•</a:t>
            </a:r>
            <a:r>
              <a:rPr lang="en-US" sz="2000" b="1" dirty="0">
                <a:solidFill>
                  <a:schemeClr val="accent1"/>
                </a:solidFill>
              </a:rPr>
              <a:t> 	If the higher priority groups (using the Cahn</a:t>
            </a:r>
            <a:r>
              <a:rPr lang="en-US" sz="2000" b="1" dirty="0">
                <a:solidFill>
                  <a:schemeClr val="accent1"/>
                </a:solidFill>
                <a:latin typeface="Calibri" panose="020F0502020204030204" pitchFamily="34" charset="0"/>
                <a:cs typeface="Calibri" panose="020F0502020204030204" pitchFamily="34" charset="0"/>
              </a:rPr>
              <a:t>–</a:t>
            </a:r>
            <a:r>
              <a:rPr lang="en-US" sz="2000" b="1" dirty="0">
                <a:solidFill>
                  <a:schemeClr val="accent1"/>
                </a:solidFill>
              </a:rPr>
              <a:t>Ingold</a:t>
            </a:r>
            <a:r>
              <a:rPr lang="en-US" sz="2000" b="1" dirty="0">
                <a:solidFill>
                  <a:schemeClr val="accent1"/>
                </a:solidFill>
                <a:latin typeface="Calibri" panose="020F0502020204030204" pitchFamily="34" charset="0"/>
                <a:cs typeface="Calibri" panose="020F0502020204030204" pitchFamily="34" charset="0"/>
              </a:rPr>
              <a:t>–</a:t>
            </a:r>
            <a:r>
              <a:rPr lang="en-US" sz="2000" b="1" dirty="0">
                <a:solidFill>
                  <a:schemeClr val="accent1"/>
                </a:solidFill>
              </a:rPr>
              <a:t>Prelog system) on each carbon atom are on “opposite sides” of the double bond, the descriptor </a:t>
            </a:r>
            <a:r>
              <a:rPr lang="en-US" sz="2000" b="1" i="1" dirty="0">
                <a:solidFill>
                  <a:schemeClr val="accent1"/>
                </a:solidFill>
              </a:rPr>
              <a:t>E</a:t>
            </a:r>
            <a:r>
              <a:rPr lang="en-US" sz="2000" b="1" dirty="0">
                <a:solidFill>
                  <a:schemeClr val="accent1"/>
                </a:solidFill>
              </a:rPr>
              <a:t> is used. If the higher priority groups are on the “same side”, the descriptor </a:t>
            </a:r>
            <a:r>
              <a:rPr lang="en-US" sz="2000" b="1" i="1" dirty="0">
                <a:solidFill>
                  <a:schemeClr val="accent1"/>
                </a:solidFill>
              </a:rPr>
              <a:t>Z</a:t>
            </a:r>
            <a:r>
              <a:rPr lang="en-US" sz="2000" b="1" dirty="0">
                <a:solidFill>
                  <a:schemeClr val="accent1"/>
                </a:solidFill>
              </a:rPr>
              <a:t> is used.</a:t>
            </a:r>
          </a:p>
        </p:txBody>
      </p:sp>
      <p:sp>
        <p:nvSpPr>
          <p:cNvPr id="37" name="TextBox 36">
            <a:extLst>
              <a:ext uri="{FF2B5EF4-FFF2-40B4-BE49-F238E27FC236}">
                <a16:creationId xmlns:a16="http://schemas.microsoft.com/office/drawing/2014/main" id="{B611D4B0-4FB2-4C36-9825-F4443A7BA1DF}"/>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08-023</a:t>
            </a:r>
          </a:p>
        </p:txBody>
      </p:sp>
    </p:spTree>
    <p:extLst>
      <p:ext uri="{BB962C8B-B14F-4D97-AF65-F5344CB8AC3E}">
        <p14:creationId xmlns:p14="http://schemas.microsoft.com/office/powerpoint/2010/main" val="26326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9">
            <a:extLst>
              <a:ext uri="{FF2B5EF4-FFF2-40B4-BE49-F238E27FC236}">
                <a16:creationId xmlns:a16="http://schemas.microsoft.com/office/drawing/2014/main" id="{BB9464CE-D9A3-4C39-A51E-9A289843FA31}"/>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2521F4E-52EE-4DA6-9064-8033A922EB6C}"/>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sp>
        <p:nvSpPr>
          <p:cNvPr id="17" name="TextBox 16">
            <a:extLst>
              <a:ext uri="{FF2B5EF4-FFF2-40B4-BE49-F238E27FC236}">
                <a16:creationId xmlns:a16="http://schemas.microsoft.com/office/drawing/2014/main" id="{D1925287-18BC-481B-91AD-D8A50CF918C7}"/>
              </a:ext>
            </a:extLst>
          </p:cNvPr>
          <p:cNvSpPr txBox="1"/>
          <p:nvPr/>
        </p:nvSpPr>
        <p:spPr>
          <a:xfrm>
            <a:off x="323273" y="754415"/>
            <a:ext cx="10909300" cy="830997"/>
          </a:xfrm>
          <a:prstGeom prst="rect">
            <a:avLst/>
          </a:prstGeom>
          <a:noFill/>
        </p:spPr>
        <p:txBody>
          <a:bodyPr wrap="square" rtlCol="0">
            <a:spAutoFit/>
          </a:bodyPr>
          <a:lstStyle/>
          <a:p>
            <a:pPr marL="463550" indent="-463550"/>
            <a:r>
              <a:rPr lang="en-US" sz="2400" b="1" dirty="0"/>
              <a:t>7.	In cases where each carbon atom of the C=C bond is only monosubstituted, it is acceptable to use the descriptors </a:t>
            </a:r>
            <a:r>
              <a:rPr lang="en-US" sz="2400" b="1" i="1" dirty="0">
                <a:solidFill>
                  <a:schemeClr val="accent5"/>
                </a:solidFill>
              </a:rPr>
              <a:t>cis</a:t>
            </a:r>
            <a:r>
              <a:rPr lang="en-US" sz="2400" b="1" dirty="0">
                <a:solidFill>
                  <a:schemeClr val="accent5"/>
                </a:solidFill>
              </a:rPr>
              <a:t>-</a:t>
            </a:r>
            <a:r>
              <a:rPr lang="en-US" sz="2400" b="1" dirty="0"/>
              <a:t> and </a:t>
            </a:r>
            <a:r>
              <a:rPr lang="en-US" sz="2400" b="1" i="1" dirty="0">
                <a:solidFill>
                  <a:schemeClr val="accent5"/>
                </a:solidFill>
              </a:rPr>
              <a:t>trans</a:t>
            </a:r>
            <a:r>
              <a:rPr lang="en-US" sz="2400" b="1" dirty="0">
                <a:solidFill>
                  <a:schemeClr val="accent5"/>
                </a:solidFill>
              </a:rPr>
              <a:t>-</a:t>
            </a:r>
          </a:p>
        </p:txBody>
      </p:sp>
      <p:sp>
        <p:nvSpPr>
          <p:cNvPr id="11" name="TextBox 10">
            <a:extLst>
              <a:ext uri="{FF2B5EF4-FFF2-40B4-BE49-F238E27FC236}">
                <a16:creationId xmlns:a16="http://schemas.microsoft.com/office/drawing/2014/main" id="{AD464023-7341-4A61-9197-070A39712070}"/>
              </a:ext>
            </a:extLst>
          </p:cNvPr>
          <p:cNvSpPr txBox="1"/>
          <p:nvPr/>
        </p:nvSpPr>
        <p:spPr>
          <a:xfrm>
            <a:off x="3468146" y="2857083"/>
            <a:ext cx="2420759" cy="1015663"/>
          </a:xfrm>
          <a:prstGeom prst="rect">
            <a:avLst/>
          </a:prstGeom>
          <a:noFill/>
        </p:spPr>
        <p:txBody>
          <a:bodyPr wrap="square" rtlCol="0">
            <a:spAutoFit/>
          </a:bodyPr>
          <a:lstStyle/>
          <a:p>
            <a:pPr algn="ctr"/>
            <a:r>
              <a:rPr lang="en-US" sz="2000" b="1" dirty="0">
                <a:solidFill>
                  <a:schemeClr val="accent2"/>
                </a:solidFill>
              </a:rPr>
              <a:t>(2</a:t>
            </a:r>
            <a:r>
              <a:rPr lang="en-US" sz="2000" b="1" i="1" dirty="0">
                <a:solidFill>
                  <a:schemeClr val="accent2"/>
                </a:solidFill>
              </a:rPr>
              <a:t>E</a:t>
            </a:r>
            <a:r>
              <a:rPr lang="en-US" sz="2000" b="1" dirty="0">
                <a:solidFill>
                  <a:schemeClr val="accent2"/>
                </a:solidFill>
              </a:rPr>
              <a:t>)-pent-2-ene</a:t>
            </a:r>
          </a:p>
          <a:p>
            <a:pPr algn="ctr"/>
            <a:r>
              <a:rPr lang="en-US" sz="2000" b="1" i="1" dirty="0">
                <a:solidFill>
                  <a:schemeClr val="accent1"/>
                </a:solidFill>
              </a:rPr>
              <a:t>trans</a:t>
            </a:r>
            <a:r>
              <a:rPr lang="en-US" sz="2000" b="1" dirty="0">
                <a:solidFill>
                  <a:schemeClr val="accent1"/>
                </a:solidFill>
              </a:rPr>
              <a:t>-pent-2-ene</a:t>
            </a:r>
          </a:p>
          <a:p>
            <a:pPr algn="ctr"/>
            <a:r>
              <a:rPr lang="en-US" sz="2000" b="1" i="1" dirty="0">
                <a:solidFill>
                  <a:schemeClr val="accent1"/>
                </a:solidFill>
              </a:rPr>
              <a:t>trans</a:t>
            </a:r>
            <a:r>
              <a:rPr lang="en-US" sz="2000" b="1" dirty="0">
                <a:solidFill>
                  <a:schemeClr val="accent1"/>
                </a:solidFill>
              </a:rPr>
              <a:t>-2-pentene</a:t>
            </a:r>
          </a:p>
        </p:txBody>
      </p:sp>
      <p:graphicFrame>
        <p:nvGraphicFramePr>
          <p:cNvPr id="12" name="Object 11">
            <a:extLst>
              <a:ext uri="{FF2B5EF4-FFF2-40B4-BE49-F238E27FC236}">
                <a16:creationId xmlns:a16="http://schemas.microsoft.com/office/drawing/2014/main" id="{C0CAD2BA-8D4D-4935-937D-811B56614880}"/>
              </a:ext>
            </a:extLst>
          </p:cNvPr>
          <p:cNvGraphicFramePr>
            <a:graphicFrameLocks noChangeAspect="1"/>
          </p:cNvGraphicFramePr>
          <p:nvPr>
            <p:extLst>
              <p:ext uri="{D42A27DB-BD31-4B8C-83A1-F6EECF244321}">
                <p14:modId xmlns:p14="http://schemas.microsoft.com/office/powerpoint/2010/main" val="3986058806"/>
              </p:ext>
            </p:extLst>
          </p:nvPr>
        </p:nvGraphicFramePr>
        <p:xfrm>
          <a:off x="4047494" y="2069309"/>
          <a:ext cx="1262062" cy="325437"/>
        </p:xfrm>
        <a:graphic>
          <a:graphicData uri="http://schemas.openxmlformats.org/presentationml/2006/ole">
            <mc:AlternateContent xmlns:mc="http://schemas.openxmlformats.org/markup-compatibility/2006">
              <mc:Choice xmlns:v="urn:schemas-microsoft-com:vml" Requires="v">
                <p:oleObj spid="_x0000_s34913" name="CS ChemDraw Drawing" r:id="rId4" imgW="684737" imgH="175810" progId="ChemDraw.Document.6.0">
                  <p:embed/>
                </p:oleObj>
              </mc:Choice>
              <mc:Fallback>
                <p:oleObj name="CS ChemDraw Drawing" r:id="rId4" imgW="684737" imgH="175810" progId="ChemDraw.Document.6.0">
                  <p:embed/>
                  <p:pic>
                    <p:nvPicPr>
                      <p:cNvPr id="23" name="Object 22">
                        <a:extLst>
                          <a:ext uri="{FF2B5EF4-FFF2-40B4-BE49-F238E27FC236}">
                            <a16:creationId xmlns:a16="http://schemas.microsoft.com/office/drawing/2014/main" id="{D908172D-D3C5-4F5F-97EF-B02172DBF4ED}"/>
                          </a:ext>
                        </a:extLst>
                      </p:cNvPr>
                      <p:cNvPicPr>
                        <a:picLocks noChangeAspect="1" noChangeArrowheads="1"/>
                      </p:cNvPicPr>
                      <p:nvPr/>
                    </p:nvPicPr>
                    <p:blipFill>
                      <a:blip r:embed="rId5"/>
                      <a:srcRect/>
                      <a:stretch>
                        <a:fillRect/>
                      </a:stretch>
                    </p:blipFill>
                    <p:spPr bwMode="auto">
                      <a:xfrm>
                        <a:off x="4047494" y="2069309"/>
                        <a:ext cx="1262062"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a:extLst>
              <a:ext uri="{FF2B5EF4-FFF2-40B4-BE49-F238E27FC236}">
                <a16:creationId xmlns:a16="http://schemas.microsoft.com/office/drawing/2014/main" id="{F5C1A5B5-1EA3-4BC8-90B4-7485F3E14923}"/>
              </a:ext>
            </a:extLst>
          </p:cNvPr>
          <p:cNvSpPr txBox="1"/>
          <p:nvPr/>
        </p:nvSpPr>
        <p:spPr>
          <a:xfrm>
            <a:off x="6309379" y="2857083"/>
            <a:ext cx="2420759" cy="1015663"/>
          </a:xfrm>
          <a:prstGeom prst="rect">
            <a:avLst/>
          </a:prstGeom>
          <a:noFill/>
        </p:spPr>
        <p:txBody>
          <a:bodyPr wrap="square" rtlCol="0">
            <a:spAutoFit/>
          </a:bodyPr>
          <a:lstStyle/>
          <a:p>
            <a:pPr algn="ctr"/>
            <a:r>
              <a:rPr lang="en-US" sz="2000" b="1" dirty="0">
                <a:solidFill>
                  <a:schemeClr val="accent2"/>
                </a:solidFill>
              </a:rPr>
              <a:t>(2</a:t>
            </a:r>
            <a:r>
              <a:rPr lang="en-US" sz="2000" b="1" i="1" dirty="0">
                <a:solidFill>
                  <a:schemeClr val="accent2"/>
                </a:solidFill>
              </a:rPr>
              <a:t>Z</a:t>
            </a:r>
            <a:r>
              <a:rPr lang="en-US" sz="2000" b="1" dirty="0">
                <a:solidFill>
                  <a:schemeClr val="accent2"/>
                </a:solidFill>
              </a:rPr>
              <a:t>)-pent-2-ene</a:t>
            </a:r>
          </a:p>
          <a:p>
            <a:pPr algn="ctr"/>
            <a:r>
              <a:rPr lang="en-US" sz="2000" b="1" i="1" dirty="0">
                <a:solidFill>
                  <a:schemeClr val="accent1"/>
                </a:solidFill>
              </a:rPr>
              <a:t>cis</a:t>
            </a:r>
            <a:r>
              <a:rPr lang="en-US" sz="2000" b="1" dirty="0">
                <a:solidFill>
                  <a:schemeClr val="accent1"/>
                </a:solidFill>
              </a:rPr>
              <a:t>-pent-2-ene</a:t>
            </a:r>
          </a:p>
          <a:p>
            <a:pPr algn="ctr"/>
            <a:r>
              <a:rPr lang="en-US" sz="2000" b="1" i="1" dirty="0">
                <a:solidFill>
                  <a:schemeClr val="accent1"/>
                </a:solidFill>
              </a:rPr>
              <a:t>cis</a:t>
            </a:r>
            <a:r>
              <a:rPr lang="en-US" sz="2000" b="1" dirty="0">
                <a:solidFill>
                  <a:schemeClr val="accent1"/>
                </a:solidFill>
              </a:rPr>
              <a:t>-2-pentene</a:t>
            </a:r>
          </a:p>
        </p:txBody>
      </p:sp>
      <p:graphicFrame>
        <p:nvGraphicFramePr>
          <p:cNvPr id="15" name="Object 14">
            <a:extLst>
              <a:ext uri="{FF2B5EF4-FFF2-40B4-BE49-F238E27FC236}">
                <a16:creationId xmlns:a16="http://schemas.microsoft.com/office/drawing/2014/main" id="{FA905524-1A92-4733-A092-B92A0D542882}"/>
              </a:ext>
            </a:extLst>
          </p:cNvPr>
          <p:cNvGraphicFramePr>
            <a:graphicFrameLocks noChangeAspect="1"/>
          </p:cNvGraphicFramePr>
          <p:nvPr>
            <p:extLst>
              <p:ext uri="{D42A27DB-BD31-4B8C-83A1-F6EECF244321}">
                <p14:modId xmlns:p14="http://schemas.microsoft.com/office/powerpoint/2010/main" val="3506129806"/>
              </p:ext>
            </p:extLst>
          </p:nvPr>
        </p:nvGraphicFramePr>
        <p:xfrm>
          <a:off x="7033189" y="1929609"/>
          <a:ext cx="973138" cy="606425"/>
        </p:xfrm>
        <a:graphic>
          <a:graphicData uri="http://schemas.openxmlformats.org/presentationml/2006/ole">
            <mc:AlternateContent xmlns:mc="http://schemas.openxmlformats.org/markup-compatibility/2006">
              <mc:Choice xmlns:v="urn:schemas-microsoft-com:vml" Requires="v">
                <p:oleObj spid="_x0000_s34914" name="CS ChemDraw Drawing" r:id="rId6" imgW="529265" imgH="326639" progId="ChemDraw.Document.6.0">
                  <p:embed/>
                </p:oleObj>
              </mc:Choice>
              <mc:Fallback>
                <p:oleObj name="CS ChemDraw Drawing" r:id="rId6" imgW="529265" imgH="326639" progId="ChemDraw.Document.6.0">
                  <p:embed/>
                  <p:pic>
                    <p:nvPicPr>
                      <p:cNvPr id="34" name="Object 33">
                        <a:extLst>
                          <a:ext uri="{FF2B5EF4-FFF2-40B4-BE49-F238E27FC236}">
                            <a16:creationId xmlns:a16="http://schemas.microsoft.com/office/drawing/2014/main" id="{BC9C66B1-3E51-4113-BE89-7ECDC7C780A1}"/>
                          </a:ext>
                        </a:extLst>
                      </p:cNvPr>
                      <p:cNvPicPr>
                        <a:picLocks noChangeAspect="1" noChangeArrowheads="1"/>
                      </p:cNvPicPr>
                      <p:nvPr/>
                    </p:nvPicPr>
                    <p:blipFill>
                      <a:blip r:embed="rId7"/>
                      <a:srcRect/>
                      <a:stretch>
                        <a:fillRect/>
                      </a:stretch>
                    </p:blipFill>
                    <p:spPr bwMode="auto">
                      <a:xfrm>
                        <a:off x="7033189" y="1929609"/>
                        <a:ext cx="9731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355A834A-9AAC-473C-9914-A1F58F86807B}"/>
              </a:ext>
            </a:extLst>
          </p:cNvPr>
          <p:cNvSpPr txBox="1"/>
          <p:nvPr/>
        </p:nvSpPr>
        <p:spPr>
          <a:xfrm>
            <a:off x="625650" y="5664659"/>
            <a:ext cx="4956961" cy="1015663"/>
          </a:xfrm>
          <a:prstGeom prst="rect">
            <a:avLst/>
          </a:prstGeom>
          <a:noFill/>
        </p:spPr>
        <p:txBody>
          <a:bodyPr wrap="square" rtlCol="0">
            <a:spAutoFit/>
          </a:bodyPr>
          <a:lstStyle/>
          <a:p>
            <a:pPr algn="ctr"/>
            <a:r>
              <a:rPr lang="en-US" sz="2000" b="1" dirty="0">
                <a:solidFill>
                  <a:schemeClr val="accent2"/>
                </a:solidFill>
              </a:rPr>
              <a:t>(3</a:t>
            </a:r>
            <a:r>
              <a:rPr lang="en-US" sz="2000" b="1" i="1" dirty="0">
                <a:solidFill>
                  <a:schemeClr val="accent2"/>
                </a:solidFill>
              </a:rPr>
              <a:t>E</a:t>
            </a:r>
            <a:r>
              <a:rPr lang="en-US" sz="2000" b="1" dirty="0">
                <a:solidFill>
                  <a:schemeClr val="accent2"/>
                </a:solidFill>
              </a:rPr>
              <a:t>)-3,4-dimethylhept-3-ene</a:t>
            </a:r>
          </a:p>
          <a:p>
            <a:pPr algn="ctr"/>
            <a:r>
              <a:rPr lang="en-US" sz="2000" b="1" dirty="0">
                <a:solidFill>
                  <a:schemeClr val="accent3"/>
                </a:solidFill>
              </a:rPr>
              <a:t>not </a:t>
            </a:r>
            <a:r>
              <a:rPr lang="en-US" sz="2000" b="1" i="1" dirty="0">
                <a:solidFill>
                  <a:schemeClr val="accent3"/>
                </a:solidFill>
              </a:rPr>
              <a:t>trans</a:t>
            </a:r>
            <a:r>
              <a:rPr lang="en-US" sz="2000" b="1" dirty="0">
                <a:solidFill>
                  <a:schemeClr val="accent3"/>
                </a:solidFill>
              </a:rPr>
              <a:t>-3,4-dimethylhept-3-ene</a:t>
            </a:r>
          </a:p>
          <a:p>
            <a:pPr algn="ctr"/>
            <a:r>
              <a:rPr lang="en-US" sz="2000" b="1" dirty="0">
                <a:solidFill>
                  <a:schemeClr val="accent3"/>
                </a:solidFill>
              </a:rPr>
              <a:t>certainly not </a:t>
            </a:r>
            <a:r>
              <a:rPr lang="en-US" sz="2000" b="1" i="1" dirty="0">
                <a:solidFill>
                  <a:schemeClr val="accent3"/>
                </a:solidFill>
              </a:rPr>
              <a:t>cis</a:t>
            </a:r>
            <a:r>
              <a:rPr lang="en-US" sz="2000" b="1" dirty="0">
                <a:solidFill>
                  <a:schemeClr val="accent3"/>
                </a:solidFill>
              </a:rPr>
              <a:t>-3,4-dimethylhept-3-ene</a:t>
            </a:r>
          </a:p>
        </p:txBody>
      </p:sp>
      <p:graphicFrame>
        <p:nvGraphicFramePr>
          <p:cNvPr id="18" name="Object 17">
            <a:extLst>
              <a:ext uri="{FF2B5EF4-FFF2-40B4-BE49-F238E27FC236}">
                <a16:creationId xmlns:a16="http://schemas.microsoft.com/office/drawing/2014/main" id="{967F5DE0-5144-4EC7-ABDA-4635C54F71A5}"/>
              </a:ext>
            </a:extLst>
          </p:cNvPr>
          <p:cNvGraphicFramePr>
            <a:graphicFrameLocks noChangeAspect="1"/>
          </p:cNvGraphicFramePr>
          <p:nvPr>
            <p:extLst>
              <p:ext uri="{D42A27DB-BD31-4B8C-83A1-F6EECF244321}">
                <p14:modId xmlns:p14="http://schemas.microsoft.com/office/powerpoint/2010/main" val="3602152173"/>
              </p:ext>
            </p:extLst>
          </p:nvPr>
        </p:nvGraphicFramePr>
        <p:xfrm>
          <a:off x="2212111" y="4500532"/>
          <a:ext cx="1849438" cy="933450"/>
        </p:xfrm>
        <a:graphic>
          <a:graphicData uri="http://schemas.openxmlformats.org/presentationml/2006/ole">
            <mc:AlternateContent xmlns:mc="http://schemas.openxmlformats.org/markup-compatibility/2006">
              <mc:Choice xmlns:v="urn:schemas-microsoft-com:vml" Requires="v">
                <p:oleObj spid="_x0000_s34915" name="CS ChemDraw Drawing" r:id="rId8" imgW="1003241" imgH="504805" progId="ChemDraw.Document.6.0">
                  <p:embed/>
                </p:oleObj>
              </mc:Choice>
              <mc:Fallback>
                <p:oleObj name="CS ChemDraw Drawing" r:id="rId8" imgW="1003241" imgH="504805" progId="ChemDraw.Document.6.0">
                  <p:embed/>
                  <p:pic>
                    <p:nvPicPr>
                      <p:cNvPr id="15" name="Object 14">
                        <a:extLst>
                          <a:ext uri="{FF2B5EF4-FFF2-40B4-BE49-F238E27FC236}">
                            <a16:creationId xmlns:a16="http://schemas.microsoft.com/office/drawing/2014/main" id="{FA905524-1A92-4733-A092-B92A0D542882}"/>
                          </a:ext>
                        </a:extLst>
                      </p:cNvPr>
                      <p:cNvPicPr>
                        <a:picLocks noChangeAspect="1" noChangeArrowheads="1"/>
                      </p:cNvPicPr>
                      <p:nvPr/>
                    </p:nvPicPr>
                    <p:blipFill>
                      <a:blip r:embed="rId9"/>
                      <a:srcRect/>
                      <a:stretch>
                        <a:fillRect/>
                      </a:stretch>
                    </p:blipFill>
                    <p:spPr bwMode="auto">
                      <a:xfrm>
                        <a:off x="2212111" y="4500532"/>
                        <a:ext cx="18494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538F5835-2E1C-4588-B461-1A19DE03ADC4}"/>
              </a:ext>
            </a:extLst>
          </p:cNvPr>
          <p:cNvSpPr txBox="1"/>
          <p:nvPr/>
        </p:nvSpPr>
        <p:spPr>
          <a:xfrm>
            <a:off x="6516326" y="5972435"/>
            <a:ext cx="4956961" cy="400110"/>
          </a:xfrm>
          <a:prstGeom prst="rect">
            <a:avLst/>
          </a:prstGeom>
          <a:noFill/>
        </p:spPr>
        <p:txBody>
          <a:bodyPr wrap="square" rtlCol="0">
            <a:spAutoFit/>
          </a:bodyPr>
          <a:lstStyle/>
          <a:p>
            <a:pPr algn="ctr"/>
            <a:r>
              <a:rPr lang="en-US" sz="2000" b="1" dirty="0">
                <a:solidFill>
                  <a:schemeClr val="accent2"/>
                </a:solidFill>
              </a:rPr>
              <a:t>(3</a:t>
            </a:r>
            <a:r>
              <a:rPr lang="en-US" sz="2000" b="1" i="1" dirty="0">
                <a:solidFill>
                  <a:schemeClr val="accent2"/>
                </a:solidFill>
              </a:rPr>
              <a:t>Z</a:t>
            </a:r>
            <a:r>
              <a:rPr lang="en-US" sz="2000" b="1" dirty="0">
                <a:solidFill>
                  <a:schemeClr val="accent2"/>
                </a:solidFill>
              </a:rPr>
              <a:t>)-4-bromo-3-methylhept-3-ene</a:t>
            </a:r>
          </a:p>
        </p:txBody>
      </p:sp>
      <p:graphicFrame>
        <p:nvGraphicFramePr>
          <p:cNvPr id="22" name="Object 21">
            <a:extLst>
              <a:ext uri="{FF2B5EF4-FFF2-40B4-BE49-F238E27FC236}">
                <a16:creationId xmlns:a16="http://schemas.microsoft.com/office/drawing/2014/main" id="{A035A6D3-9822-4082-BEC1-CFBD0DAB963D}"/>
              </a:ext>
            </a:extLst>
          </p:cNvPr>
          <p:cNvGraphicFramePr>
            <a:graphicFrameLocks noChangeAspect="1"/>
          </p:cNvGraphicFramePr>
          <p:nvPr>
            <p:extLst>
              <p:ext uri="{D42A27DB-BD31-4B8C-83A1-F6EECF244321}">
                <p14:modId xmlns:p14="http://schemas.microsoft.com/office/powerpoint/2010/main" val="21625097"/>
              </p:ext>
            </p:extLst>
          </p:nvPr>
        </p:nvGraphicFramePr>
        <p:xfrm>
          <a:off x="8071675" y="4454495"/>
          <a:ext cx="1846263" cy="1025525"/>
        </p:xfrm>
        <a:graphic>
          <a:graphicData uri="http://schemas.openxmlformats.org/presentationml/2006/ole">
            <mc:AlternateContent xmlns:mc="http://schemas.openxmlformats.org/markup-compatibility/2006">
              <mc:Choice xmlns:v="urn:schemas-microsoft-com:vml" Requires="v">
                <p:oleObj spid="_x0000_s34916" name="CS ChemDraw Drawing" r:id="rId10" imgW="1001823" imgH="553353" progId="ChemDraw.Document.6.0">
                  <p:embed/>
                </p:oleObj>
              </mc:Choice>
              <mc:Fallback>
                <p:oleObj name="CS ChemDraw Drawing" r:id="rId10" imgW="1001823" imgH="553353" progId="ChemDraw.Document.6.0">
                  <p:embed/>
                  <p:pic>
                    <p:nvPicPr>
                      <p:cNvPr id="18" name="Object 17">
                        <a:extLst>
                          <a:ext uri="{FF2B5EF4-FFF2-40B4-BE49-F238E27FC236}">
                            <a16:creationId xmlns:a16="http://schemas.microsoft.com/office/drawing/2014/main" id="{967F5DE0-5144-4EC7-ABDA-4635C54F71A5}"/>
                          </a:ext>
                        </a:extLst>
                      </p:cNvPr>
                      <p:cNvPicPr>
                        <a:picLocks noChangeAspect="1" noChangeArrowheads="1"/>
                      </p:cNvPicPr>
                      <p:nvPr/>
                    </p:nvPicPr>
                    <p:blipFill>
                      <a:blip r:embed="rId11"/>
                      <a:srcRect/>
                      <a:stretch>
                        <a:fillRect/>
                      </a:stretch>
                    </p:blipFill>
                    <p:spPr bwMode="auto">
                      <a:xfrm>
                        <a:off x="8071675" y="4454495"/>
                        <a:ext cx="184626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a:extLst>
              <a:ext uri="{FF2B5EF4-FFF2-40B4-BE49-F238E27FC236}">
                <a16:creationId xmlns:a16="http://schemas.microsoft.com/office/drawing/2014/main" id="{5CE1AAE2-4712-4FA4-9A9C-8652E2A34942}"/>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08-024</a:t>
            </a:r>
          </a:p>
        </p:txBody>
      </p:sp>
    </p:spTree>
    <p:extLst>
      <p:ext uri="{BB962C8B-B14F-4D97-AF65-F5344CB8AC3E}">
        <p14:creationId xmlns:p14="http://schemas.microsoft.com/office/powerpoint/2010/main" val="261724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D998FC0-A14D-45FC-9458-2A3D2A89BA90}"/>
              </a:ext>
            </a:extLst>
          </p:cNvPr>
          <p:cNvSpPr txBox="1"/>
          <p:nvPr/>
        </p:nvSpPr>
        <p:spPr>
          <a:xfrm>
            <a:off x="323272" y="3117397"/>
            <a:ext cx="11212605" cy="1938992"/>
          </a:xfrm>
          <a:prstGeom prst="rect">
            <a:avLst/>
          </a:prstGeom>
          <a:noFill/>
        </p:spPr>
        <p:txBody>
          <a:bodyPr wrap="square" rtlCol="0">
            <a:spAutoFit/>
          </a:bodyPr>
          <a:lstStyle/>
          <a:p>
            <a:pPr marL="463550" indent="-463550"/>
            <a:r>
              <a:rPr lang="en-US" sz="2400" b="1" dirty="0"/>
              <a:t>9.	Alkene-containing substituents are named as alkenes, except after you identify the longest chain of the substituent, you number it from the end that gives its point of attachment to the parent chain the lower locant number. The substituent name is made by dropping the final –e, then appending the locant of the point of attachment followed by –</a:t>
            </a:r>
            <a:r>
              <a:rPr lang="en-US" sz="2400" b="1" dirty="0" err="1"/>
              <a:t>yl</a:t>
            </a:r>
            <a:r>
              <a:rPr lang="en-US" sz="2400" b="1" dirty="0"/>
              <a:t>.</a:t>
            </a:r>
          </a:p>
        </p:txBody>
      </p:sp>
      <p:graphicFrame>
        <p:nvGraphicFramePr>
          <p:cNvPr id="18" name="Object 17">
            <a:extLst>
              <a:ext uri="{FF2B5EF4-FFF2-40B4-BE49-F238E27FC236}">
                <a16:creationId xmlns:a16="http://schemas.microsoft.com/office/drawing/2014/main" id="{BF420D97-C0CA-4D4E-8027-113D386DADF8}"/>
              </a:ext>
            </a:extLst>
          </p:cNvPr>
          <p:cNvGraphicFramePr>
            <a:graphicFrameLocks noChangeAspect="1"/>
          </p:cNvGraphicFramePr>
          <p:nvPr>
            <p:extLst>
              <p:ext uri="{D42A27DB-BD31-4B8C-83A1-F6EECF244321}">
                <p14:modId xmlns:p14="http://schemas.microsoft.com/office/powerpoint/2010/main" val="2230185472"/>
              </p:ext>
            </p:extLst>
          </p:nvPr>
        </p:nvGraphicFramePr>
        <p:xfrm>
          <a:off x="1120214" y="5460129"/>
          <a:ext cx="1384300" cy="465137"/>
        </p:xfrm>
        <a:graphic>
          <a:graphicData uri="http://schemas.openxmlformats.org/presentationml/2006/ole">
            <mc:AlternateContent xmlns:mc="http://schemas.openxmlformats.org/markup-compatibility/2006">
              <mc:Choice xmlns:v="urn:schemas-microsoft-com:vml" Requires="v">
                <p:oleObj spid="_x0000_s25797" name="CS ChemDraw Drawing" r:id="rId4" imgW="748532" imgH="252167" progId="ChemDraw.Document.6.0">
                  <p:embed/>
                </p:oleObj>
              </mc:Choice>
              <mc:Fallback>
                <p:oleObj name="CS ChemDraw Drawing" r:id="rId4" imgW="748532" imgH="252167" progId="ChemDraw.Document.6.0">
                  <p:embed/>
                  <p:pic>
                    <p:nvPicPr>
                      <p:cNvPr id="18" name="Object 17">
                        <a:extLst>
                          <a:ext uri="{FF2B5EF4-FFF2-40B4-BE49-F238E27FC236}">
                            <a16:creationId xmlns:a16="http://schemas.microsoft.com/office/drawing/2014/main" id="{BF420D97-C0CA-4D4E-8027-113D386DADF8}"/>
                          </a:ext>
                        </a:extLst>
                      </p:cNvPr>
                      <p:cNvPicPr>
                        <a:picLocks noChangeAspect="1" noChangeArrowheads="1"/>
                      </p:cNvPicPr>
                      <p:nvPr/>
                    </p:nvPicPr>
                    <p:blipFill>
                      <a:blip r:embed="rId5"/>
                      <a:srcRect/>
                      <a:stretch>
                        <a:fillRect/>
                      </a:stretch>
                    </p:blipFill>
                    <p:spPr bwMode="auto">
                      <a:xfrm>
                        <a:off x="1120214" y="5460129"/>
                        <a:ext cx="13843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82E3A2A5-1668-4349-804D-DA1B745DC499}"/>
              </a:ext>
            </a:extLst>
          </p:cNvPr>
          <p:cNvSpPr txBox="1"/>
          <p:nvPr/>
        </p:nvSpPr>
        <p:spPr>
          <a:xfrm>
            <a:off x="318972" y="6187344"/>
            <a:ext cx="2918956" cy="400110"/>
          </a:xfrm>
          <a:prstGeom prst="rect">
            <a:avLst/>
          </a:prstGeom>
          <a:noFill/>
        </p:spPr>
        <p:txBody>
          <a:bodyPr wrap="square" rtlCol="0">
            <a:spAutoFit/>
          </a:bodyPr>
          <a:lstStyle/>
          <a:p>
            <a:pPr marL="236538" indent="-236538" algn="ctr"/>
            <a:r>
              <a:rPr lang="en-US" sz="2000" b="1" dirty="0">
                <a:solidFill>
                  <a:schemeClr val="accent2"/>
                </a:solidFill>
              </a:rPr>
              <a:t>a but-3-en-1-yl group  </a:t>
            </a:r>
          </a:p>
        </p:txBody>
      </p:sp>
      <p:sp>
        <p:nvSpPr>
          <p:cNvPr id="24" name="Rounded Rectangle 9">
            <a:extLst>
              <a:ext uri="{FF2B5EF4-FFF2-40B4-BE49-F238E27FC236}">
                <a16:creationId xmlns:a16="http://schemas.microsoft.com/office/drawing/2014/main" id="{BB9464CE-D9A3-4C39-A51E-9A289843FA31}"/>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2521F4E-52EE-4DA6-9064-8033A922EB6C}"/>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graphicFrame>
        <p:nvGraphicFramePr>
          <p:cNvPr id="13" name="Object 12">
            <a:extLst>
              <a:ext uri="{FF2B5EF4-FFF2-40B4-BE49-F238E27FC236}">
                <a16:creationId xmlns:a16="http://schemas.microsoft.com/office/drawing/2014/main" id="{B8C1E40E-2AB4-4A42-B6AE-601833D9E1C7}"/>
              </a:ext>
            </a:extLst>
          </p:cNvPr>
          <p:cNvGraphicFramePr>
            <a:graphicFrameLocks noChangeAspect="1"/>
          </p:cNvGraphicFramePr>
          <p:nvPr>
            <p:extLst>
              <p:ext uri="{D42A27DB-BD31-4B8C-83A1-F6EECF244321}">
                <p14:modId xmlns:p14="http://schemas.microsoft.com/office/powerpoint/2010/main" val="2691156531"/>
              </p:ext>
            </p:extLst>
          </p:nvPr>
        </p:nvGraphicFramePr>
        <p:xfrm>
          <a:off x="4160985" y="5192060"/>
          <a:ext cx="1090613" cy="781050"/>
        </p:xfrm>
        <a:graphic>
          <a:graphicData uri="http://schemas.openxmlformats.org/presentationml/2006/ole">
            <mc:AlternateContent xmlns:mc="http://schemas.openxmlformats.org/markup-compatibility/2006">
              <mc:Choice xmlns:v="urn:schemas-microsoft-com:vml" Requires="v">
                <p:oleObj spid="_x0000_s25798" name="CS ChemDraw Drawing" r:id="rId6" imgW="590225" imgH="424206" progId="ChemDraw.Document.6.0">
                  <p:embed/>
                </p:oleObj>
              </mc:Choice>
              <mc:Fallback>
                <p:oleObj name="CS ChemDraw Drawing" r:id="rId6" imgW="590225" imgH="424206" progId="ChemDraw.Document.6.0">
                  <p:embed/>
                  <p:pic>
                    <p:nvPicPr>
                      <p:cNvPr id="18" name="Object 17">
                        <a:extLst>
                          <a:ext uri="{FF2B5EF4-FFF2-40B4-BE49-F238E27FC236}">
                            <a16:creationId xmlns:a16="http://schemas.microsoft.com/office/drawing/2014/main" id="{BF420D97-C0CA-4D4E-8027-113D386DADF8}"/>
                          </a:ext>
                        </a:extLst>
                      </p:cNvPr>
                      <p:cNvPicPr>
                        <a:picLocks noChangeAspect="1" noChangeArrowheads="1"/>
                      </p:cNvPicPr>
                      <p:nvPr/>
                    </p:nvPicPr>
                    <p:blipFill>
                      <a:blip r:embed="rId7"/>
                      <a:srcRect/>
                      <a:stretch>
                        <a:fillRect/>
                      </a:stretch>
                    </p:blipFill>
                    <p:spPr bwMode="auto">
                      <a:xfrm>
                        <a:off x="4160985" y="5192060"/>
                        <a:ext cx="10906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D2E00021-FF85-4760-BABC-1C6D833885C7}"/>
              </a:ext>
            </a:extLst>
          </p:cNvPr>
          <p:cNvSpPr txBox="1"/>
          <p:nvPr/>
        </p:nvSpPr>
        <p:spPr>
          <a:xfrm>
            <a:off x="3213729" y="6187344"/>
            <a:ext cx="2918956" cy="400110"/>
          </a:xfrm>
          <a:prstGeom prst="rect">
            <a:avLst/>
          </a:prstGeom>
          <a:noFill/>
        </p:spPr>
        <p:txBody>
          <a:bodyPr wrap="square" rtlCol="0">
            <a:spAutoFit/>
          </a:bodyPr>
          <a:lstStyle/>
          <a:p>
            <a:pPr marL="236538" indent="-236538" algn="ctr"/>
            <a:r>
              <a:rPr lang="en-US" sz="2000" b="1" dirty="0">
                <a:solidFill>
                  <a:schemeClr val="accent2"/>
                </a:solidFill>
              </a:rPr>
              <a:t>a but-3-en-2-yl group  </a:t>
            </a:r>
          </a:p>
        </p:txBody>
      </p:sp>
      <p:graphicFrame>
        <p:nvGraphicFramePr>
          <p:cNvPr id="26" name="Object 25">
            <a:extLst>
              <a:ext uri="{FF2B5EF4-FFF2-40B4-BE49-F238E27FC236}">
                <a16:creationId xmlns:a16="http://schemas.microsoft.com/office/drawing/2014/main" id="{ED34206D-5B89-4A99-9A4C-9E0F488C9C10}"/>
              </a:ext>
            </a:extLst>
          </p:cNvPr>
          <p:cNvGraphicFramePr>
            <a:graphicFrameLocks noChangeAspect="1"/>
          </p:cNvGraphicFramePr>
          <p:nvPr>
            <p:extLst>
              <p:ext uri="{D42A27DB-BD31-4B8C-83A1-F6EECF244321}">
                <p14:modId xmlns:p14="http://schemas.microsoft.com/office/powerpoint/2010/main" val="2335595377"/>
              </p:ext>
            </p:extLst>
          </p:nvPr>
        </p:nvGraphicFramePr>
        <p:xfrm>
          <a:off x="7140712" y="5192060"/>
          <a:ext cx="1090613" cy="781050"/>
        </p:xfrm>
        <a:graphic>
          <a:graphicData uri="http://schemas.openxmlformats.org/presentationml/2006/ole">
            <mc:AlternateContent xmlns:mc="http://schemas.openxmlformats.org/markup-compatibility/2006">
              <mc:Choice xmlns:v="urn:schemas-microsoft-com:vml" Requires="v">
                <p:oleObj spid="_x0000_s25799" name="CS ChemDraw Drawing" r:id="rId8" imgW="590225" imgH="424206" progId="ChemDraw.Document.6.0">
                  <p:embed/>
                </p:oleObj>
              </mc:Choice>
              <mc:Fallback>
                <p:oleObj name="CS ChemDraw Drawing" r:id="rId8" imgW="590225" imgH="424206" progId="ChemDraw.Document.6.0">
                  <p:embed/>
                  <p:pic>
                    <p:nvPicPr>
                      <p:cNvPr id="13" name="Object 12">
                        <a:extLst>
                          <a:ext uri="{FF2B5EF4-FFF2-40B4-BE49-F238E27FC236}">
                            <a16:creationId xmlns:a16="http://schemas.microsoft.com/office/drawing/2014/main" id="{B8C1E40E-2AB4-4A42-B6AE-601833D9E1C7}"/>
                          </a:ext>
                        </a:extLst>
                      </p:cNvPr>
                      <p:cNvPicPr>
                        <a:picLocks noChangeAspect="1" noChangeArrowheads="1"/>
                      </p:cNvPicPr>
                      <p:nvPr/>
                    </p:nvPicPr>
                    <p:blipFill>
                      <a:blip r:embed="rId9"/>
                      <a:srcRect/>
                      <a:stretch>
                        <a:fillRect/>
                      </a:stretch>
                    </p:blipFill>
                    <p:spPr bwMode="auto">
                      <a:xfrm>
                        <a:off x="7140712" y="5192060"/>
                        <a:ext cx="10906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a:extLst>
              <a:ext uri="{FF2B5EF4-FFF2-40B4-BE49-F238E27FC236}">
                <a16:creationId xmlns:a16="http://schemas.microsoft.com/office/drawing/2014/main" id="{37CE94F6-0BC6-4C74-AC4B-BB91F1102331}"/>
              </a:ext>
            </a:extLst>
          </p:cNvPr>
          <p:cNvSpPr txBox="1"/>
          <p:nvPr/>
        </p:nvSpPr>
        <p:spPr>
          <a:xfrm>
            <a:off x="6209403" y="6187344"/>
            <a:ext cx="2918956" cy="400110"/>
          </a:xfrm>
          <a:prstGeom prst="rect">
            <a:avLst/>
          </a:prstGeom>
          <a:noFill/>
        </p:spPr>
        <p:txBody>
          <a:bodyPr wrap="square" rtlCol="0">
            <a:spAutoFit/>
          </a:bodyPr>
          <a:lstStyle/>
          <a:p>
            <a:pPr marL="236538" indent="-236538" algn="ctr"/>
            <a:r>
              <a:rPr lang="en-US" sz="2000" b="1" dirty="0">
                <a:solidFill>
                  <a:schemeClr val="accent2"/>
                </a:solidFill>
              </a:rPr>
              <a:t>a but-2-en-2-yl group  </a:t>
            </a:r>
          </a:p>
        </p:txBody>
      </p:sp>
      <p:graphicFrame>
        <p:nvGraphicFramePr>
          <p:cNvPr id="28" name="Object 27">
            <a:extLst>
              <a:ext uri="{FF2B5EF4-FFF2-40B4-BE49-F238E27FC236}">
                <a16:creationId xmlns:a16="http://schemas.microsoft.com/office/drawing/2014/main" id="{028D3CF1-2C93-4898-9D07-E41D51C73304}"/>
              </a:ext>
            </a:extLst>
          </p:cNvPr>
          <p:cNvGraphicFramePr>
            <a:graphicFrameLocks noChangeAspect="1"/>
          </p:cNvGraphicFramePr>
          <p:nvPr>
            <p:extLst>
              <p:ext uri="{D42A27DB-BD31-4B8C-83A1-F6EECF244321}">
                <p14:modId xmlns:p14="http://schemas.microsoft.com/office/powerpoint/2010/main" val="1918791332"/>
              </p:ext>
            </p:extLst>
          </p:nvPr>
        </p:nvGraphicFramePr>
        <p:xfrm>
          <a:off x="9988474" y="5192060"/>
          <a:ext cx="1090613" cy="781050"/>
        </p:xfrm>
        <a:graphic>
          <a:graphicData uri="http://schemas.openxmlformats.org/presentationml/2006/ole">
            <mc:AlternateContent xmlns:mc="http://schemas.openxmlformats.org/markup-compatibility/2006">
              <mc:Choice xmlns:v="urn:schemas-microsoft-com:vml" Requires="v">
                <p:oleObj spid="_x0000_s25800" name="CS ChemDraw Drawing" r:id="rId10" imgW="590225" imgH="424206" progId="ChemDraw.Document.6.0">
                  <p:embed/>
                </p:oleObj>
              </mc:Choice>
              <mc:Fallback>
                <p:oleObj name="CS ChemDraw Drawing" r:id="rId10" imgW="590225" imgH="424206" progId="ChemDraw.Document.6.0">
                  <p:embed/>
                  <p:pic>
                    <p:nvPicPr>
                      <p:cNvPr id="26" name="Object 25">
                        <a:extLst>
                          <a:ext uri="{FF2B5EF4-FFF2-40B4-BE49-F238E27FC236}">
                            <a16:creationId xmlns:a16="http://schemas.microsoft.com/office/drawing/2014/main" id="{ED34206D-5B89-4A99-9A4C-9E0F488C9C10}"/>
                          </a:ext>
                        </a:extLst>
                      </p:cNvPr>
                      <p:cNvPicPr>
                        <a:picLocks noChangeAspect="1" noChangeArrowheads="1"/>
                      </p:cNvPicPr>
                      <p:nvPr/>
                    </p:nvPicPr>
                    <p:blipFill>
                      <a:blip r:embed="rId11"/>
                      <a:srcRect/>
                      <a:stretch>
                        <a:fillRect/>
                      </a:stretch>
                    </p:blipFill>
                    <p:spPr bwMode="auto">
                      <a:xfrm>
                        <a:off x="9988474" y="5192060"/>
                        <a:ext cx="10906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TextBox 28">
            <a:extLst>
              <a:ext uri="{FF2B5EF4-FFF2-40B4-BE49-F238E27FC236}">
                <a16:creationId xmlns:a16="http://schemas.microsoft.com/office/drawing/2014/main" id="{CB15B855-7C29-459C-9479-D6FD0C465082}"/>
              </a:ext>
            </a:extLst>
          </p:cNvPr>
          <p:cNvSpPr txBox="1"/>
          <p:nvPr/>
        </p:nvSpPr>
        <p:spPr>
          <a:xfrm>
            <a:off x="9051849" y="6187344"/>
            <a:ext cx="2918956" cy="400110"/>
          </a:xfrm>
          <a:prstGeom prst="rect">
            <a:avLst/>
          </a:prstGeom>
          <a:noFill/>
        </p:spPr>
        <p:txBody>
          <a:bodyPr wrap="square" rtlCol="0">
            <a:spAutoFit/>
          </a:bodyPr>
          <a:lstStyle/>
          <a:p>
            <a:pPr marL="236538" indent="-236538" algn="ctr"/>
            <a:r>
              <a:rPr lang="en-US" sz="2000" b="1" dirty="0">
                <a:solidFill>
                  <a:schemeClr val="accent2"/>
                </a:solidFill>
              </a:rPr>
              <a:t>a but-1-en-2-yl group  </a:t>
            </a:r>
          </a:p>
        </p:txBody>
      </p:sp>
      <p:sp>
        <p:nvSpPr>
          <p:cNvPr id="30" name="TextBox 29">
            <a:extLst>
              <a:ext uri="{FF2B5EF4-FFF2-40B4-BE49-F238E27FC236}">
                <a16:creationId xmlns:a16="http://schemas.microsoft.com/office/drawing/2014/main" id="{34010097-F2DF-4B81-A71B-68C1D6F79C97}"/>
              </a:ext>
            </a:extLst>
          </p:cNvPr>
          <p:cNvSpPr txBox="1"/>
          <p:nvPr/>
        </p:nvSpPr>
        <p:spPr>
          <a:xfrm>
            <a:off x="323272" y="727314"/>
            <a:ext cx="11643671" cy="830997"/>
          </a:xfrm>
          <a:prstGeom prst="rect">
            <a:avLst/>
          </a:prstGeom>
          <a:noFill/>
        </p:spPr>
        <p:txBody>
          <a:bodyPr wrap="square" rtlCol="0">
            <a:spAutoFit/>
          </a:bodyPr>
          <a:lstStyle/>
          <a:p>
            <a:pPr marL="463550" indent="-463550"/>
            <a:r>
              <a:rPr lang="en-US" sz="2400" b="1" dirty="0"/>
              <a:t>8.	When the parent chain of an alkene does not include the double bond, it will be included in the name of a substituent of the parent chain.</a:t>
            </a:r>
          </a:p>
        </p:txBody>
      </p:sp>
      <p:sp>
        <p:nvSpPr>
          <p:cNvPr id="31" name="TextBox 30">
            <a:extLst>
              <a:ext uri="{FF2B5EF4-FFF2-40B4-BE49-F238E27FC236}">
                <a16:creationId xmlns:a16="http://schemas.microsoft.com/office/drawing/2014/main" id="{BA8E6683-D624-49DC-9B0E-13E0260BEFC3}"/>
              </a:ext>
            </a:extLst>
          </p:cNvPr>
          <p:cNvSpPr txBox="1"/>
          <p:nvPr/>
        </p:nvSpPr>
        <p:spPr>
          <a:xfrm>
            <a:off x="5632482" y="2118721"/>
            <a:ext cx="5326210" cy="400110"/>
          </a:xfrm>
          <a:prstGeom prst="rect">
            <a:avLst/>
          </a:prstGeom>
          <a:noFill/>
        </p:spPr>
        <p:txBody>
          <a:bodyPr wrap="square" rtlCol="0">
            <a:spAutoFit/>
          </a:bodyPr>
          <a:lstStyle/>
          <a:p>
            <a:pPr algn="ctr"/>
            <a:r>
              <a:rPr lang="en-US" sz="2000" b="1" dirty="0">
                <a:solidFill>
                  <a:schemeClr val="accent2"/>
                </a:solidFill>
              </a:rPr>
              <a:t>(6</a:t>
            </a:r>
            <a:r>
              <a:rPr lang="en-US" sz="2000" b="1" i="1" dirty="0">
                <a:solidFill>
                  <a:schemeClr val="accent2"/>
                </a:solidFill>
              </a:rPr>
              <a:t>S</a:t>
            </a:r>
            <a:r>
              <a:rPr lang="en-US" sz="2000" b="1" dirty="0">
                <a:solidFill>
                  <a:schemeClr val="accent2"/>
                </a:solidFill>
              </a:rPr>
              <a:t>)-6-(2-methylpent-4-en-2-yl)dodecane</a:t>
            </a:r>
          </a:p>
        </p:txBody>
      </p:sp>
      <p:graphicFrame>
        <p:nvGraphicFramePr>
          <p:cNvPr id="32" name="Object 31">
            <a:extLst>
              <a:ext uri="{FF2B5EF4-FFF2-40B4-BE49-F238E27FC236}">
                <a16:creationId xmlns:a16="http://schemas.microsoft.com/office/drawing/2014/main" id="{E39C7D2E-4D27-48D5-817C-917F8BD47B88}"/>
              </a:ext>
            </a:extLst>
          </p:cNvPr>
          <p:cNvGraphicFramePr>
            <a:graphicFrameLocks noChangeAspect="1"/>
          </p:cNvGraphicFramePr>
          <p:nvPr>
            <p:extLst>
              <p:ext uri="{D42A27DB-BD31-4B8C-83A1-F6EECF244321}">
                <p14:modId xmlns:p14="http://schemas.microsoft.com/office/powerpoint/2010/main" val="3597730605"/>
              </p:ext>
            </p:extLst>
          </p:nvPr>
        </p:nvGraphicFramePr>
        <p:xfrm>
          <a:off x="1768927" y="1904773"/>
          <a:ext cx="3308350" cy="930275"/>
        </p:xfrm>
        <a:graphic>
          <a:graphicData uri="http://schemas.openxmlformats.org/presentationml/2006/ole">
            <mc:AlternateContent xmlns:mc="http://schemas.openxmlformats.org/markup-compatibility/2006">
              <mc:Choice xmlns:v="urn:schemas-microsoft-com:vml" Requires="v">
                <p:oleObj spid="_x0000_s25801" name="CS ChemDraw Drawing" r:id="rId12" imgW="1794303" imgH="503391" progId="ChemDraw.Document.6.0">
                  <p:embed/>
                </p:oleObj>
              </mc:Choice>
              <mc:Fallback>
                <p:oleObj name="CS ChemDraw Drawing" r:id="rId12" imgW="1794303" imgH="503391" progId="ChemDraw.Document.6.0">
                  <p:embed/>
                  <p:pic>
                    <p:nvPicPr>
                      <p:cNvPr id="12" name="Object 11">
                        <a:extLst>
                          <a:ext uri="{FF2B5EF4-FFF2-40B4-BE49-F238E27FC236}">
                            <a16:creationId xmlns:a16="http://schemas.microsoft.com/office/drawing/2014/main" id="{3FA4AAB8-72ED-4532-AF8F-9DDFD1ECBB1E}"/>
                          </a:ext>
                        </a:extLst>
                      </p:cNvPr>
                      <p:cNvPicPr>
                        <a:picLocks noChangeAspect="1" noChangeArrowheads="1"/>
                      </p:cNvPicPr>
                      <p:nvPr/>
                    </p:nvPicPr>
                    <p:blipFill>
                      <a:blip r:embed="rId13"/>
                      <a:srcRect/>
                      <a:stretch>
                        <a:fillRect/>
                      </a:stretch>
                    </p:blipFill>
                    <p:spPr bwMode="auto">
                      <a:xfrm>
                        <a:off x="1768927" y="1904773"/>
                        <a:ext cx="330835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A378347C-B33F-4CEC-8153-583AC0DA5129}"/>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08-025</a:t>
            </a:r>
          </a:p>
        </p:txBody>
      </p:sp>
    </p:spTree>
    <p:extLst>
      <p:ext uri="{BB962C8B-B14F-4D97-AF65-F5344CB8AC3E}">
        <p14:creationId xmlns:p14="http://schemas.microsoft.com/office/powerpoint/2010/main" val="37856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6" grpId="0"/>
      <p:bldP spid="27"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D998FC0-A14D-45FC-9458-2A3D2A89BA90}"/>
              </a:ext>
            </a:extLst>
          </p:cNvPr>
          <p:cNvSpPr txBox="1"/>
          <p:nvPr/>
        </p:nvSpPr>
        <p:spPr>
          <a:xfrm>
            <a:off x="323273" y="708836"/>
            <a:ext cx="10909300" cy="461665"/>
          </a:xfrm>
          <a:prstGeom prst="rect">
            <a:avLst/>
          </a:prstGeom>
          <a:noFill/>
        </p:spPr>
        <p:txBody>
          <a:bodyPr wrap="square" rtlCol="0">
            <a:spAutoFit/>
          </a:bodyPr>
          <a:lstStyle/>
          <a:p>
            <a:pPr marL="463550" indent="-463550"/>
            <a:r>
              <a:rPr lang="en-US" sz="2400" b="1" dirty="0"/>
              <a:t>10.	Groups attached via a double bond to the parent chain are named as </a:t>
            </a:r>
            <a:r>
              <a:rPr lang="en-US" sz="2400" b="1" dirty="0" err="1">
                <a:solidFill>
                  <a:schemeClr val="accent5"/>
                </a:solidFill>
              </a:rPr>
              <a:t>ylidenes</a:t>
            </a:r>
            <a:r>
              <a:rPr lang="en-US" sz="2400" b="1" dirty="0"/>
              <a:t>.</a:t>
            </a:r>
          </a:p>
        </p:txBody>
      </p:sp>
      <p:graphicFrame>
        <p:nvGraphicFramePr>
          <p:cNvPr id="18" name="Object 17">
            <a:extLst>
              <a:ext uri="{FF2B5EF4-FFF2-40B4-BE49-F238E27FC236}">
                <a16:creationId xmlns:a16="http://schemas.microsoft.com/office/drawing/2014/main" id="{BF420D97-C0CA-4D4E-8027-113D386DADF8}"/>
              </a:ext>
            </a:extLst>
          </p:cNvPr>
          <p:cNvGraphicFramePr>
            <a:graphicFrameLocks noChangeAspect="1"/>
          </p:cNvGraphicFramePr>
          <p:nvPr>
            <p:extLst>
              <p:ext uri="{D42A27DB-BD31-4B8C-83A1-F6EECF244321}">
                <p14:modId xmlns:p14="http://schemas.microsoft.com/office/powerpoint/2010/main" val="2895059533"/>
              </p:ext>
            </p:extLst>
          </p:nvPr>
        </p:nvGraphicFramePr>
        <p:xfrm>
          <a:off x="2152958" y="2115448"/>
          <a:ext cx="523875" cy="477837"/>
        </p:xfrm>
        <a:graphic>
          <a:graphicData uri="http://schemas.openxmlformats.org/presentationml/2006/ole">
            <mc:AlternateContent xmlns:mc="http://schemas.openxmlformats.org/markup-compatibility/2006">
              <mc:Choice xmlns:v="urn:schemas-microsoft-com:vml" Requires="v">
                <p:oleObj spid="_x0000_s26782" name="CS ChemDraw Drawing" r:id="rId4" imgW="283535" imgH="259237" progId="ChemDraw.Document.6.0">
                  <p:embed/>
                </p:oleObj>
              </mc:Choice>
              <mc:Fallback>
                <p:oleObj name="CS ChemDraw Drawing" r:id="rId4" imgW="283535" imgH="259237" progId="ChemDraw.Document.6.0">
                  <p:embed/>
                  <p:pic>
                    <p:nvPicPr>
                      <p:cNvPr id="18" name="Object 17">
                        <a:extLst>
                          <a:ext uri="{FF2B5EF4-FFF2-40B4-BE49-F238E27FC236}">
                            <a16:creationId xmlns:a16="http://schemas.microsoft.com/office/drawing/2014/main" id="{BF420D97-C0CA-4D4E-8027-113D386DADF8}"/>
                          </a:ext>
                        </a:extLst>
                      </p:cNvPr>
                      <p:cNvPicPr>
                        <a:picLocks noChangeAspect="1" noChangeArrowheads="1"/>
                      </p:cNvPicPr>
                      <p:nvPr/>
                    </p:nvPicPr>
                    <p:blipFill>
                      <a:blip r:embed="rId5"/>
                      <a:srcRect/>
                      <a:stretch>
                        <a:fillRect/>
                      </a:stretch>
                    </p:blipFill>
                    <p:spPr bwMode="auto">
                      <a:xfrm>
                        <a:off x="2152958" y="2115448"/>
                        <a:ext cx="523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a:extLst>
              <a:ext uri="{FF2B5EF4-FFF2-40B4-BE49-F238E27FC236}">
                <a16:creationId xmlns:a16="http://schemas.microsoft.com/office/drawing/2014/main" id="{82E3A2A5-1668-4349-804D-DA1B745DC499}"/>
              </a:ext>
            </a:extLst>
          </p:cNvPr>
          <p:cNvSpPr txBox="1"/>
          <p:nvPr/>
        </p:nvSpPr>
        <p:spPr>
          <a:xfrm>
            <a:off x="920942" y="2849549"/>
            <a:ext cx="2918956" cy="400110"/>
          </a:xfrm>
          <a:prstGeom prst="rect">
            <a:avLst/>
          </a:prstGeom>
          <a:noFill/>
        </p:spPr>
        <p:txBody>
          <a:bodyPr wrap="square" rtlCol="0">
            <a:spAutoFit/>
          </a:bodyPr>
          <a:lstStyle/>
          <a:p>
            <a:pPr marL="236538" indent="-236538" algn="ctr"/>
            <a:r>
              <a:rPr lang="en-US" sz="2000" b="1" dirty="0">
                <a:solidFill>
                  <a:schemeClr val="accent2"/>
                </a:solidFill>
              </a:rPr>
              <a:t>a methylidene group  </a:t>
            </a:r>
          </a:p>
        </p:txBody>
      </p:sp>
      <p:sp>
        <p:nvSpPr>
          <p:cNvPr id="24" name="Rounded Rectangle 9">
            <a:extLst>
              <a:ext uri="{FF2B5EF4-FFF2-40B4-BE49-F238E27FC236}">
                <a16:creationId xmlns:a16="http://schemas.microsoft.com/office/drawing/2014/main" id="{BB9464CE-D9A3-4C39-A51E-9A289843FA31}"/>
              </a:ext>
            </a:extLst>
          </p:cNvPr>
          <p:cNvSpPr/>
          <p:nvPr/>
        </p:nvSpPr>
        <p:spPr>
          <a:xfrm>
            <a:off x="152400" y="141596"/>
            <a:ext cx="11891818" cy="381000"/>
          </a:xfrm>
          <a:prstGeom prst="roundRect">
            <a:avLst>
              <a:gd name="adj" fmla="val 5000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52521F4E-52EE-4DA6-9064-8033A922EB6C}"/>
              </a:ext>
            </a:extLst>
          </p:cNvPr>
          <p:cNvSpPr txBox="1"/>
          <p:nvPr/>
        </p:nvSpPr>
        <p:spPr>
          <a:xfrm>
            <a:off x="1905000" y="132041"/>
            <a:ext cx="8382000" cy="400110"/>
          </a:xfrm>
          <a:prstGeom prst="rect">
            <a:avLst/>
          </a:prstGeom>
          <a:noFill/>
        </p:spPr>
        <p:txBody>
          <a:bodyPr wrap="square" rtlCol="0">
            <a:spAutoFit/>
          </a:bodyPr>
          <a:lstStyle/>
          <a:p>
            <a:pPr algn="ctr"/>
            <a:r>
              <a:rPr lang="en-US" sz="2000" b="1" dirty="0">
                <a:solidFill>
                  <a:schemeClr val="bg1"/>
                </a:solidFill>
                <a:latin typeface="Calibri" pitchFamily="34" charset="0"/>
                <a:cs typeface="Tahoma" pitchFamily="34" charset="0"/>
              </a:rPr>
              <a:t>Nomenclature of Alkenes</a:t>
            </a:r>
            <a:endParaRPr lang="en-US" sz="2000" b="1" baseline="-25000" dirty="0">
              <a:solidFill>
                <a:schemeClr val="bg1"/>
              </a:solidFill>
              <a:latin typeface="Calibri" pitchFamily="34" charset="0"/>
              <a:cs typeface="Tahoma" pitchFamily="34" charset="0"/>
            </a:endParaRPr>
          </a:p>
        </p:txBody>
      </p:sp>
      <p:graphicFrame>
        <p:nvGraphicFramePr>
          <p:cNvPr id="13" name="Object 12">
            <a:extLst>
              <a:ext uri="{FF2B5EF4-FFF2-40B4-BE49-F238E27FC236}">
                <a16:creationId xmlns:a16="http://schemas.microsoft.com/office/drawing/2014/main" id="{B8C1E40E-2AB4-4A42-B6AE-601833D9E1C7}"/>
              </a:ext>
            </a:extLst>
          </p:cNvPr>
          <p:cNvGraphicFramePr>
            <a:graphicFrameLocks noChangeAspect="1"/>
          </p:cNvGraphicFramePr>
          <p:nvPr>
            <p:extLst>
              <p:ext uri="{D42A27DB-BD31-4B8C-83A1-F6EECF244321}">
                <p14:modId xmlns:p14="http://schemas.microsoft.com/office/powerpoint/2010/main" val="2007321344"/>
              </p:ext>
            </p:extLst>
          </p:nvPr>
        </p:nvGraphicFramePr>
        <p:xfrm>
          <a:off x="9272611" y="1853510"/>
          <a:ext cx="1090613" cy="782638"/>
        </p:xfrm>
        <a:graphic>
          <a:graphicData uri="http://schemas.openxmlformats.org/presentationml/2006/ole">
            <mc:AlternateContent xmlns:mc="http://schemas.openxmlformats.org/markup-compatibility/2006">
              <mc:Choice xmlns:v="urn:schemas-microsoft-com:vml" Requires="v">
                <p:oleObj spid="_x0000_s26783" name="CS ChemDraw Drawing" r:id="rId6" imgW="590225" imgH="424206" progId="ChemDraw.Document.6.0">
                  <p:embed/>
                </p:oleObj>
              </mc:Choice>
              <mc:Fallback>
                <p:oleObj name="CS ChemDraw Drawing" r:id="rId6" imgW="590225" imgH="424206" progId="ChemDraw.Document.6.0">
                  <p:embed/>
                  <p:pic>
                    <p:nvPicPr>
                      <p:cNvPr id="13" name="Object 12">
                        <a:extLst>
                          <a:ext uri="{FF2B5EF4-FFF2-40B4-BE49-F238E27FC236}">
                            <a16:creationId xmlns:a16="http://schemas.microsoft.com/office/drawing/2014/main" id="{B8C1E40E-2AB4-4A42-B6AE-601833D9E1C7}"/>
                          </a:ext>
                        </a:extLst>
                      </p:cNvPr>
                      <p:cNvPicPr>
                        <a:picLocks noChangeAspect="1" noChangeArrowheads="1"/>
                      </p:cNvPicPr>
                      <p:nvPr/>
                    </p:nvPicPr>
                    <p:blipFill>
                      <a:blip r:embed="rId7"/>
                      <a:srcRect/>
                      <a:stretch>
                        <a:fillRect/>
                      </a:stretch>
                    </p:blipFill>
                    <p:spPr bwMode="auto">
                      <a:xfrm>
                        <a:off x="9272611" y="1853510"/>
                        <a:ext cx="1090613"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a:extLst>
              <a:ext uri="{FF2B5EF4-FFF2-40B4-BE49-F238E27FC236}">
                <a16:creationId xmlns:a16="http://schemas.microsoft.com/office/drawing/2014/main" id="{D2E00021-FF85-4760-BABC-1C6D833885C7}"/>
              </a:ext>
            </a:extLst>
          </p:cNvPr>
          <p:cNvSpPr txBox="1"/>
          <p:nvPr/>
        </p:nvSpPr>
        <p:spPr>
          <a:xfrm>
            <a:off x="8361127" y="2849549"/>
            <a:ext cx="2918956" cy="400110"/>
          </a:xfrm>
          <a:prstGeom prst="rect">
            <a:avLst/>
          </a:prstGeom>
          <a:noFill/>
        </p:spPr>
        <p:txBody>
          <a:bodyPr wrap="square" rtlCol="0">
            <a:spAutoFit/>
          </a:bodyPr>
          <a:lstStyle/>
          <a:p>
            <a:pPr marL="236538" indent="-236538" algn="ctr"/>
            <a:r>
              <a:rPr lang="en-US" sz="2000" b="1" dirty="0">
                <a:solidFill>
                  <a:schemeClr val="accent2"/>
                </a:solidFill>
              </a:rPr>
              <a:t>a butan-2-ylidene group  </a:t>
            </a:r>
          </a:p>
        </p:txBody>
      </p:sp>
      <p:sp>
        <p:nvSpPr>
          <p:cNvPr id="20" name="TextBox 19">
            <a:extLst>
              <a:ext uri="{FF2B5EF4-FFF2-40B4-BE49-F238E27FC236}">
                <a16:creationId xmlns:a16="http://schemas.microsoft.com/office/drawing/2014/main" id="{F29B3F7D-96E9-473B-B725-EA4D8BF3948F}"/>
              </a:ext>
            </a:extLst>
          </p:cNvPr>
          <p:cNvSpPr txBox="1"/>
          <p:nvPr/>
        </p:nvSpPr>
        <p:spPr>
          <a:xfrm>
            <a:off x="3983211" y="5985609"/>
            <a:ext cx="4312933" cy="400110"/>
          </a:xfrm>
          <a:prstGeom prst="rect">
            <a:avLst/>
          </a:prstGeom>
          <a:noFill/>
        </p:spPr>
        <p:txBody>
          <a:bodyPr wrap="square" rtlCol="0">
            <a:spAutoFit/>
          </a:bodyPr>
          <a:lstStyle/>
          <a:p>
            <a:pPr algn="ctr"/>
            <a:r>
              <a:rPr lang="en-US" sz="2000" b="1" dirty="0">
                <a:solidFill>
                  <a:schemeClr val="accent2"/>
                </a:solidFill>
              </a:rPr>
              <a:t>5-(pentan-3-ylidene)</a:t>
            </a:r>
            <a:r>
              <a:rPr lang="en-US" sz="2000" b="1" dirty="0" err="1">
                <a:solidFill>
                  <a:schemeClr val="accent2"/>
                </a:solidFill>
              </a:rPr>
              <a:t>decane</a:t>
            </a:r>
            <a:endParaRPr lang="en-US" sz="2000" b="1" dirty="0">
              <a:solidFill>
                <a:schemeClr val="accent2"/>
              </a:solidFill>
            </a:endParaRPr>
          </a:p>
        </p:txBody>
      </p:sp>
      <p:graphicFrame>
        <p:nvGraphicFramePr>
          <p:cNvPr id="21" name="Object 20">
            <a:extLst>
              <a:ext uri="{FF2B5EF4-FFF2-40B4-BE49-F238E27FC236}">
                <a16:creationId xmlns:a16="http://schemas.microsoft.com/office/drawing/2014/main" id="{87DEBE10-FA25-4FBB-8213-CF1DBA2EDFD7}"/>
              </a:ext>
            </a:extLst>
          </p:cNvPr>
          <p:cNvGraphicFramePr>
            <a:graphicFrameLocks noChangeAspect="1"/>
          </p:cNvGraphicFramePr>
          <p:nvPr>
            <p:extLst>
              <p:ext uri="{D42A27DB-BD31-4B8C-83A1-F6EECF244321}">
                <p14:modId xmlns:p14="http://schemas.microsoft.com/office/powerpoint/2010/main" val="1168941899"/>
              </p:ext>
            </p:extLst>
          </p:nvPr>
        </p:nvGraphicFramePr>
        <p:xfrm>
          <a:off x="4777602" y="4822421"/>
          <a:ext cx="2724150" cy="781050"/>
        </p:xfrm>
        <a:graphic>
          <a:graphicData uri="http://schemas.openxmlformats.org/presentationml/2006/ole">
            <mc:AlternateContent xmlns:mc="http://schemas.openxmlformats.org/markup-compatibility/2006">
              <mc:Choice xmlns:v="urn:schemas-microsoft-com:vml" Requires="v">
                <p:oleObj spid="_x0000_s26784" name="CS ChemDraw Drawing" r:id="rId8" imgW="1476744" imgH="422792" progId="ChemDraw.Document.6.0">
                  <p:embed/>
                </p:oleObj>
              </mc:Choice>
              <mc:Fallback>
                <p:oleObj name="CS ChemDraw Drawing" r:id="rId8" imgW="1476744" imgH="422792" progId="ChemDraw.Document.6.0">
                  <p:embed/>
                  <p:pic>
                    <p:nvPicPr>
                      <p:cNvPr id="32" name="Object 31">
                        <a:extLst>
                          <a:ext uri="{FF2B5EF4-FFF2-40B4-BE49-F238E27FC236}">
                            <a16:creationId xmlns:a16="http://schemas.microsoft.com/office/drawing/2014/main" id="{E39C7D2E-4D27-48D5-817C-917F8BD47B88}"/>
                          </a:ext>
                        </a:extLst>
                      </p:cNvPr>
                      <p:cNvPicPr>
                        <a:picLocks noChangeAspect="1" noChangeArrowheads="1"/>
                      </p:cNvPicPr>
                      <p:nvPr/>
                    </p:nvPicPr>
                    <p:blipFill>
                      <a:blip r:embed="rId9"/>
                      <a:srcRect/>
                      <a:stretch>
                        <a:fillRect/>
                      </a:stretch>
                    </p:blipFill>
                    <p:spPr bwMode="auto">
                      <a:xfrm>
                        <a:off x="4777602" y="4822421"/>
                        <a:ext cx="27241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a:extLst>
              <a:ext uri="{FF2B5EF4-FFF2-40B4-BE49-F238E27FC236}">
                <a16:creationId xmlns:a16="http://schemas.microsoft.com/office/drawing/2014/main" id="{B1E1C598-3F4E-4FE5-B378-558BACBC03CD}"/>
              </a:ext>
            </a:extLst>
          </p:cNvPr>
          <p:cNvSpPr txBox="1"/>
          <p:nvPr/>
        </p:nvSpPr>
        <p:spPr>
          <a:xfrm>
            <a:off x="896743" y="3313999"/>
            <a:ext cx="2918956" cy="1015663"/>
          </a:xfrm>
          <a:prstGeom prst="rect">
            <a:avLst/>
          </a:prstGeom>
          <a:noFill/>
        </p:spPr>
        <p:txBody>
          <a:bodyPr wrap="square" rtlCol="0">
            <a:spAutoFit/>
          </a:bodyPr>
          <a:lstStyle/>
          <a:p>
            <a:pPr algn="ctr"/>
            <a:r>
              <a:rPr lang="en-US" sz="2000" b="1" dirty="0">
                <a:solidFill>
                  <a:schemeClr val="accent1"/>
                </a:solidFill>
              </a:rPr>
              <a:t>sometimes seen as its common name:</a:t>
            </a:r>
            <a:br>
              <a:rPr lang="en-US" sz="2000" b="1" dirty="0">
                <a:solidFill>
                  <a:schemeClr val="accent1"/>
                </a:solidFill>
              </a:rPr>
            </a:br>
            <a:r>
              <a:rPr lang="en-US" sz="2000" b="1" dirty="0">
                <a:solidFill>
                  <a:schemeClr val="accent1"/>
                </a:solidFill>
              </a:rPr>
              <a:t>a methylene group</a:t>
            </a:r>
          </a:p>
        </p:txBody>
      </p:sp>
      <p:graphicFrame>
        <p:nvGraphicFramePr>
          <p:cNvPr id="23" name="Object 22">
            <a:extLst>
              <a:ext uri="{FF2B5EF4-FFF2-40B4-BE49-F238E27FC236}">
                <a16:creationId xmlns:a16="http://schemas.microsoft.com/office/drawing/2014/main" id="{C9008D04-1B1B-40B8-84F7-2490CF55CE6D}"/>
              </a:ext>
            </a:extLst>
          </p:cNvPr>
          <p:cNvGraphicFramePr>
            <a:graphicFrameLocks noChangeAspect="1"/>
          </p:cNvGraphicFramePr>
          <p:nvPr>
            <p:extLst>
              <p:ext uri="{D42A27DB-BD31-4B8C-83A1-F6EECF244321}">
                <p14:modId xmlns:p14="http://schemas.microsoft.com/office/powerpoint/2010/main" val="512600426"/>
              </p:ext>
            </p:extLst>
          </p:nvPr>
        </p:nvGraphicFramePr>
        <p:xfrm>
          <a:off x="5447527" y="2010673"/>
          <a:ext cx="1384300" cy="466725"/>
        </p:xfrm>
        <a:graphic>
          <a:graphicData uri="http://schemas.openxmlformats.org/presentationml/2006/ole">
            <mc:AlternateContent xmlns:mc="http://schemas.openxmlformats.org/markup-compatibility/2006">
              <mc:Choice xmlns:v="urn:schemas-microsoft-com:vml" Requires="v">
                <p:oleObj spid="_x0000_s26785" name="CS ChemDraw Drawing" r:id="rId10" imgW="748532" imgH="252167" progId="ChemDraw.Document.6.0">
                  <p:embed/>
                </p:oleObj>
              </mc:Choice>
              <mc:Fallback>
                <p:oleObj name="CS ChemDraw Drawing" r:id="rId10" imgW="748532" imgH="252167" progId="ChemDraw.Document.6.0">
                  <p:embed/>
                  <p:pic>
                    <p:nvPicPr>
                      <p:cNvPr id="13" name="Object 12">
                        <a:extLst>
                          <a:ext uri="{FF2B5EF4-FFF2-40B4-BE49-F238E27FC236}">
                            <a16:creationId xmlns:a16="http://schemas.microsoft.com/office/drawing/2014/main" id="{B8C1E40E-2AB4-4A42-B6AE-601833D9E1C7}"/>
                          </a:ext>
                        </a:extLst>
                      </p:cNvPr>
                      <p:cNvPicPr>
                        <a:picLocks noChangeAspect="1" noChangeArrowheads="1"/>
                      </p:cNvPicPr>
                      <p:nvPr/>
                    </p:nvPicPr>
                    <p:blipFill>
                      <a:blip r:embed="rId11"/>
                      <a:srcRect/>
                      <a:stretch>
                        <a:fillRect/>
                      </a:stretch>
                    </p:blipFill>
                    <p:spPr bwMode="auto">
                      <a:xfrm>
                        <a:off x="5447527" y="2010673"/>
                        <a:ext cx="1384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TextBox 32">
            <a:extLst>
              <a:ext uri="{FF2B5EF4-FFF2-40B4-BE49-F238E27FC236}">
                <a16:creationId xmlns:a16="http://schemas.microsoft.com/office/drawing/2014/main" id="{43DF68B4-FC33-4AF0-A600-E1F81DBAB092}"/>
              </a:ext>
            </a:extLst>
          </p:cNvPr>
          <p:cNvSpPr txBox="1"/>
          <p:nvPr/>
        </p:nvSpPr>
        <p:spPr>
          <a:xfrm>
            <a:off x="4680199" y="2849549"/>
            <a:ext cx="2918956" cy="400110"/>
          </a:xfrm>
          <a:prstGeom prst="rect">
            <a:avLst/>
          </a:prstGeom>
          <a:noFill/>
        </p:spPr>
        <p:txBody>
          <a:bodyPr wrap="square" rtlCol="0">
            <a:spAutoFit/>
          </a:bodyPr>
          <a:lstStyle/>
          <a:p>
            <a:pPr marL="236538" indent="-236538" algn="ctr"/>
            <a:r>
              <a:rPr lang="en-US" sz="2000" b="1" dirty="0">
                <a:solidFill>
                  <a:schemeClr val="accent2"/>
                </a:solidFill>
              </a:rPr>
              <a:t>a butan-1-ylidene group  </a:t>
            </a:r>
          </a:p>
        </p:txBody>
      </p:sp>
      <p:sp>
        <p:nvSpPr>
          <p:cNvPr id="15" name="TextBox 14">
            <a:extLst>
              <a:ext uri="{FF2B5EF4-FFF2-40B4-BE49-F238E27FC236}">
                <a16:creationId xmlns:a16="http://schemas.microsoft.com/office/drawing/2014/main" id="{72D6B247-079E-4B2B-B8CF-0D19E63E6297}"/>
              </a:ext>
            </a:extLst>
          </p:cNvPr>
          <p:cNvSpPr txBox="1"/>
          <p:nvPr/>
        </p:nvSpPr>
        <p:spPr>
          <a:xfrm>
            <a:off x="11511816" y="6611252"/>
            <a:ext cx="643176" cy="215444"/>
          </a:xfrm>
          <a:prstGeom prst="rect">
            <a:avLst/>
          </a:prstGeom>
          <a:noFill/>
        </p:spPr>
        <p:txBody>
          <a:bodyPr wrap="square" rtlCol="0">
            <a:spAutoFit/>
          </a:bodyPr>
          <a:lstStyle/>
          <a:p>
            <a:pPr algn="r"/>
            <a:r>
              <a:rPr lang="en-US" sz="800" dirty="0">
                <a:solidFill>
                  <a:schemeClr val="bg1">
                    <a:lumMod val="50000"/>
                  </a:schemeClr>
                </a:solidFill>
                <a:cs typeface="Arial" pitchFamily="34" charset="0"/>
              </a:rPr>
              <a:t>08-026</a:t>
            </a:r>
          </a:p>
        </p:txBody>
      </p:sp>
    </p:spTree>
    <p:extLst>
      <p:ext uri="{BB962C8B-B14F-4D97-AF65-F5344CB8AC3E}">
        <p14:creationId xmlns:p14="http://schemas.microsoft.com/office/powerpoint/2010/main" val="611733525"/>
      </p:ext>
    </p:extLst>
  </p:cSld>
  <p:clrMapOvr>
    <a:masterClrMapping/>
  </p:clrMapOvr>
</p:sld>
</file>

<file path=ppt/theme/theme1.xml><?xml version="1.0" encoding="utf-8"?>
<a:theme xmlns:a="http://schemas.openxmlformats.org/drawingml/2006/main" name="Bracher Theme">
  <a:themeElements>
    <a:clrScheme name="Bracher">
      <a:dk1>
        <a:srgbClr val="080808"/>
      </a:dk1>
      <a:lt1>
        <a:sysClr val="window" lastClr="FFFFFF"/>
      </a:lt1>
      <a:dk2>
        <a:srgbClr val="1F497D"/>
      </a:dk2>
      <a:lt2>
        <a:srgbClr val="EEECE1"/>
      </a:lt2>
      <a:accent1>
        <a:srgbClr val="0070C0"/>
      </a:accent1>
      <a:accent2>
        <a:srgbClr val="06AA1A"/>
      </a:accent2>
      <a:accent3>
        <a:srgbClr val="D60808"/>
      </a:accent3>
      <a:accent4>
        <a:srgbClr val="7030A0"/>
      </a:accent4>
      <a:accent5>
        <a:srgbClr val="FF6600"/>
      </a:accent5>
      <a:accent6>
        <a:srgbClr val="FFC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acher Theme" id="{F9986116-7BDB-4747-AF27-2A220C3602BD}" vid="{97F95CE2-2D82-453E-A34A-D95B7DA285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Bracher Theme</Template>
  <TotalTime>7943</TotalTime>
  <Words>1443</Words>
  <Application>Microsoft Office PowerPoint</Application>
  <PresentationFormat>Widescreen</PresentationFormat>
  <Paragraphs>170</Paragraphs>
  <Slides>15</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apple color emoji</vt:lpstr>
      <vt:lpstr>Arial</vt:lpstr>
      <vt:lpstr>Calibri</vt:lpstr>
      <vt:lpstr>helvetica neue</vt:lpstr>
      <vt:lpstr>Times New Roman</vt:lpstr>
      <vt:lpstr>Bracher Theme</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Bracher</dc:creator>
  <cp:lastModifiedBy>Paul Bracher</cp:lastModifiedBy>
  <cp:revision>464</cp:revision>
  <dcterms:created xsi:type="dcterms:W3CDTF">2018-04-08T18:17:29Z</dcterms:created>
  <dcterms:modified xsi:type="dcterms:W3CDTF">2021-10-18T04:36:58Z</dcterms:modified>
</cp:coreProperties>
</file>